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0"/>
  </p:notesMasterIdLst>
  <p:sldIdLst>
    <p:sldId id="256" r:id="rId2"/>
    <p:sldId id="268" r:id="rId3"/>
    <p:sldId id="335" r:id="rId4"/>
    <p:sldId id="336" r:id="rId5"/>
    <p:sldId id="337" r:id="rId6"/>
    <p:sldId id="338" r:id="rId7"/>
    <p:sldId id="339" r:id="rId8"/>
    <p:sldId id="340" r:id="rId9"/>
    <p:sldId id="341" r:id="rId10"/>
    <p:sldId id="342" r:id="rId11"/>
    <p:sldId id="346" r:id="rId12"/>
    <p:sldId id="362" r:id="rId13"/>
    <p:sldId id="334" r:id="rId14"/>
    <p:sldId id="269" r:id="rId15"/>
    <p:sldId id="270" r:id="rId16"/>
    <p:sldId id="271" r:id="rId17"/>
    <p:sldId id="272" r:id="rId18"/>
    <p:sldId id="273" r:id="rId19"/>
    <p:sldId id="276" r:id="rId20"/>
    <p:sldId id="277" r:id="rId21"/>
    <p:sldId id="278" r:id="rId22"/>
    <p:sldId id="279" r:id="rId23"/>
    <p:sldId id="347" r:id="rId24"/>
    <p:sldId id="284" r:id="rId25"/>
    <p:sldId id="285" r:id="rId26"/>
    <p:sldId id="286" r:id="rId27"/>
    <p:sldId id="287" r:id="rId28"/>
    <p:sldId id="288" r:id="rId29"/>
    <p:sldId id="289" r:id="rId30"/>
    <p:sldId id="348" r:id="rId31"/>
    <p:sldId id="350" r:id="rId32"/>
    <p:sldId id="351" r:id="rId33"/>
    <p:sldId id="352" r:id="rId34"/>
    <p:sldId id="344" r:id="rId35"/>
    <p:sldId id="353" r:id="rId36"/>
    <p:sldId id="354" r:id="rId37"/>
    <p:sldId id="355" r:id="rId38"/>
    <p:sldId id="356" r:id="rId39"/>
    <p:sldId id="357" r:id="rId40"/>
    <p:sldId id="358" r:id="rId41"/>
    <p:sldId id="359" r:id="rId42"/>
    <p:sldId id="360" r:id="rId43"/>
    <p:sldId id="361" r:id="rId44"/>
    <p:sldId id="304" r:id="rId45"/>
    <p:sldId id="306" r:id="rId46"/>
    <p:sldId id="307" r:id="rId47"/>
    <p:sldId id="308" r:id="rId48"/>
    <p:sldId id="309" r:id="rId49"/>
    <p:sldId id="310" r:id="rId50"/>
    <p:sldId id="311" r:id="rId51"/>
    <p:sldId id="312" r:id="rId52"/>
    <p:sldId id="315" r:id="rId53"/>
    <p:sldId id="316"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45" r:id="rId69"/>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59"/>
    <p:restoredTop sz="86213"/>
  </p:normalViewPr>
  <p:slideViewPr>
    <p:cSldViewPr snapToGrid="0" snapToObjects="1">
      <p:cViewPr varScale="1">
        <p:scale>
          <a:sx n="79" d="100"/>
          <a:sy n="79" d="100"/>
        </p:scale>
        <p:origin x="19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72125-5945-A74E-A058-8D139B68ED5C}" type="datetimeFigureOut">
              <a:rPr lang="es-ES" smtClean="0"/>
              <a:t>16/11/17</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52193-44A0-9041-A8EE-81EBC0823FA8}" type="slidenum">
              <a:rPr lang="es-ES" smtClean="0"/>
              <a:t>‹Nr.›</a:t>
            </a:fld>
            <a:endParaRPr lang="es-ES"/>
          </a:p>
        </p:txBody>
      </p:sp>
    </p:spTree>
    <p:extLst>
      <p:ext uri="{BB962C8B-B14F-4D97-AF65-F5344CB8AC3E}">
        <p14:creationId xmlns:p14="http://schemas.microsoft.com/office/powerpoint/2010/main" val="197338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1</a:t>
            </a:fld>
            <a:endParaRPr lang="es-ES"/>
          </a:p>
        </p:txBody>
      </p:sp>
    </p:spTree>
    <p:extLst>
      <p:ext uri="{BB962C8B-B14F-4D97-AF65-F5344CB8AC3E}">
        <p14:creationId xmlns:p14="http://schemas.microsoft.com/office/powerpoint/2010/main" val="164254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smtClean="0"/>
          </a:p>
          <a:p>
            <a:endParaRPr lang="es-E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10</a:t>
            </a:fld>
            <a:endParaRPr lang="es-ES"/>
          </a:p>
        </p:txBody>
      </p:sp>
    </p:spTree>
    <p:extLst>
      <p:ext uri="{BB962C8B-B14F-4D97-AF65-F5344CB8AC3E}">
        <p14:creationId xmlns:p14="http://schemas.microsoft.com/office/powerpoint/2010/main" val="98035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smtClean="0"/>
          </a:p>
          <a:p>
            <a:endParaRPr lang="es-E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11</a:t>
            </a:fld>
            <a:endParaRPr lang="es-ES"/>
          </a:p>
        </p:txBody>
      </p:sp>
    </p:spTree>
    <p:extLst>
      <p:ext uri="{BB962C8B-B14F-4D97-AF65-F5344CB8AC3E}">
        <p14:creationId xmlns:p14="http://schemas.microsoft.com/office/powerpoint/2010/main" val="154823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2800"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15</a:t>
            </a:fld>
            <a:endParaRPr lang="es-ES"/>
          </a:p>
        </p:txBody>
      </p:sp>
    </p:spTree>
    <p:extLst>
      <p:ext uri="{BB962C8B-B14F-4D97-AF65-F5344CB8AC3E}">
        <p14:creationId xmlns:p14="http://schemas.microsoft.com/office/powerpoint/2010/main" val="1275373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Cuidar el cumplimiento</a:t>
            </a:r>
            <a:r>
              <a:rPr lang="es-ES_tradnl" baseline="0" dirty="0" smtClean="0"/>
              <a:t> de la ley en materia de asignaciones federales y asegurar el cumplimiento de las Reglas de operación.</a:t>
            </a:r>
          </a:p>
          <a:p>
            <a:endParaRPr lang="es-ES_tradnl" baseline="0" dirty="0" smtClean="0"/>
          </a:p>
          <a:p>
            <a:r>
              <a:rPr lang="es-MX" sz="1200" kern="1200" dirty="0" smtClean="0">
                <a:solidFill>
                  <a:schemeClr val="tx1"/>
                </a:solidFill>
                <a:effectLst/>
                <a:latin typeface="+mn-lt"/>
                <a:ea typeface="+mn-ea"/>
                <a:cs typeface="+mn-cs"/>
              </a:rPr>
              <a:t>artículo 85 fracción II de la Ley Federal de Presupuesto y Responsabilidad Hacendaria:</a:t>
            </a:r>
            <a:endParaRPr lang="es-ES_tradnl" sz="1200" kern="1200" dirty="0" smtClean="0">
              <a:solidFill>
                <a:schemeClr val="tx1"/>
              </a:solidFill>
              <a:effectLst/>
              <a:latin typeface="+mn-lt"/>
              <a:ea typeface="+mn-ea"/>
              <a:cs typeface="+mn-cs"/>
            </a:endParaRPr>
          </a:p>
          <a:p>
            <a:r>
              <a:rPr lang="es-MX" sz="1200" i="1" kern="1200" dirty="0" smtClean="0">
                <a:solidFill>
                  <a:schemeClr val="tx1"/>
                </a:solidFill>
                <a:effectLst/>
                <a:latin typeface="+mn-lt"/>
                <a:ea typeface="+mn-ea"/>
                <a:cs typeface="+mn-cs"/>
              </a:rPr>
              <a:t>“II. Las entidades federativas enviarán al Ejecutivo Federal, de conformidad con los lineamientos y mediante el sistema de información establecido para tal fin por la Secretaría, informes sobre el ejercicio, destino y los resultados obtenidos, respecto de los recursos federales que les sean transferidos.” </a:t>
            </a:r>
            <a:endParaRPr lang="es-ES_tradnl" sz="1200" kern="1200" dirty="0" smtClean="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33</a:t>
            </a:fld>
            <a:endParaRPr lang="es-ES"/>
          </a:p>
        </p:txBody>
      </p:sp>
    </p:spTree>
    <p:extLst>
      <p:ext uri="{BB962C8B-B14F-4D97-AF65-F5344CB8AC3E}">
        <p14:creationId xmlns:p14="http://schemas.microsoft.com/office/powerpoint/2010/main" val="187214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Lic. Martha Catalina Reynoso Casas. Directora General Adjunta de Armonización Contable de la Secretaría de Hacienda y Crédito Público. Lic. Rodrigo Mendoza Flores. Director General Adjunto de Proyectos Especiales de la Secretaría de Hacienda y Crédito Público.</a:t>
            </a:r>
          </a:p>
          <a:p>
            <a:r>
              <a:rPr lang="es-ES" dirty="0" smtClean="0"/>
              <a:t>Congreso de Otoño. </a:t>
            </a:r>
          </a:p>
          <a:p>
            <a:endParaRPr lang="es-ES" dirty="0" smtClean="0"/>
          </a:p>
          <a:p>
            <a:r>
              <a:rPr lang="es-ES" sz="1200" b="1" i="1" kern="1200" dirty="0" smtClean="0">
                <a:solidFill>
                  <a:schemeClr val="tx1"/>
                </a:solidFill>
                <a:effectLst/>
                <a:latin typeface="+mn-lt"/>
                <a:ea typeface="+mn-ea"/>
                <a:cs typeface="+mn-cs"/>
              </a:rPr>
              <a:t>“Transparencia y rendición de cuentas en las IES a través de indicadores de desempeño, calidad y responsabilidad social con un enfoque de colaboración y fortalecimiento conjunto en beneficio de la sociedad”.</a:t>
            </a:r>
            <a:r>
              <a:rPr lang="es-ES" sz="1200" kern="1200" dirty="0" smtClean="0">
                <a:solidFill>
                  <a:schemeClr val="tx1"/>
                </a:solidFill>
                <a:effectLst/>
                <a:latin typeface="+mn-lt"/>
                <a:ea typeface="+mn-ea"/>
                <a:cs typeface="+mn-cs"/>
              </a:rPr>
              <a:t> </a:t>
            </a:r>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34</a:t>
            </a:fld>
            <a:endParaRPr lang="es-ES"/>
          </a:p>
        </p:txBody>
      </p:sp>
    </p:spTree>
    <p:extLst>
      <p:ext uri="{BB962C8B-B14F-4D97-AF65-F5344CB8AC3E}">
        <p14:creationId xmlns:p14="http://schemas.microsoft.com/office/powerpoint/2010/main" val="893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Nos apegamos a lo que exige</a:t>
            </a:r>
            <a:r>
              <a:rPr lang="es-ES" baseline="0" dirty="0" smtClean="0"/>
              <a:t> la </a:t>
            </a:r>
            <a:r>
              <a:rPr lang="es-ES" sz="1200" b="1" i="0" kern="1200" dirty="0" smtClean="0">
                <a:solidFill>
                  <a:schemeClr val="tx1"/>
                </a:solidFill>
                <a:effectLst/>
                <a:latin typeface="+mn-lt"/>
                <a:ea typeface="+mn-ea"/>
                <a:cs typeface="+mn-cs"/>
              </a:rPr>
              <a:t>la Ley de Transparencia y Acceso a la Información Pública del Estado de Puebla</a:t>
            </a:r>
            <a:r>
              <a:rPr lang="es-ES" sz="1200" b="0" i="0" kern="1200" dirty="0" smtClean="0">
                <a:solidFill>
                  <a:schemeClr val="tx1"/>
                </a:solidFill>
                <a:effectLst/>
                <a:latin typeface="+mn-lt"/>
                <a:ea typeface="+mn-ea"/>
                <a:cs typeface="+mn-cs"/>
              </a:rPr>
              <a:t>.</a:t>
            </a:r>
            <a:r>
              <a:rPr lang="es-ES" baseline="0" dirty="0" smtClean="0"/>
              <a:t> </a:t>
            </a:r>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40</a:t>
            </a:fld>
            <a:endParaRPr lang="es-ES"/>
          </a:p>
        </p:txBody>
      </p:sp>
    </p:spTree>
    <p:extLst>
      <p:ext uri="{BB962C8B-B14F-4D97-AF65-F5344CB8AC3E}">
        <p14:creationId xmlns:p14="http://schemas.microsoft.com/office/powerpoint/2010/main" val="1813213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A852193-44A0-9041-A8EE-81EBC0823FA8}" type="slidenum">
              <a:rPr lang="es-ES" smtClean="0"/>
              <a:t>44</a:t>
            </a:fld>
            <a:endParaRPr lang="es-ES"/>
          </a:p>
        </p:txBody>
      </p:sp>
    </p:spTree>
    <p:extLst>
      <p:ext uri="{BB962C8B-B14F-4D97-AF65-F5344CB8AC3E}">
        <p14:creationId xmlns:p14="http://schemas.microsoft.com/office/powerpoint/2010/main" val="160590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smtClean="0">
                <a:solidFill>
                  <a:schemeClr val="tx1"/>
                </a:solidFill>
                <a:effectLst/>
                <a:latin typeface="+mn-lt"/>
                <a:ea typeface="+mn-ea"/>
                <a:cs typeface="+mn-cs"/>
              </a:rPr>
              <a:t>La corrupción es un fenómeno que afecta no solamente a los individuos directamente involucrados, sino al orden social e institucional. En el caso de México, basta invocar los datos correspondientes a 2015 consignados por el </a:t>
            </a:r>
            <a:r>
              <a:rPr lang="es-ES" sz="1200" b="0" i="0" kern="1200" dirty="0" err="1" smtClean="0">
                <a:solidFill>
                  <a:schemeClr val="tx1"/>
                </a:solidFill>
                <a:effectLst/>
                <a:latin typeface="+mn-lt"/>
                <a:ea typeface="+mn-ea"/>
                <a:cs typeface="+mn-cs"/>
              </a:rPr>
              <a:t>Inegi</a:t>
            </a:r>
            <a:r>
              <a:rPr lang="es-ES" sz="1200" b="0" i="0" kern="1200" dirty="0" smtClean="0">
                <a:solidFill>
                  <a:schemeClr val="tx1"/>
                </a:solidFill>
                <a:effectLst/>
                <a:latin typeface="+mn-lt"/>
                <a:ea typeface="+mn-ea"/>
                <a:cs typeface="+mn-cs"/>
              </a:rPr>
              <a:t> en su informe del año pasado donde la corrupción se ubicó como el segundo problema que más preocupó a los mexicanos. Por ello, es necesario subrayar los esfuerzos realizados para combatir el complejo fenómeno que nos ocupa en el marco del Sistema Nacional Anticorrupción (SNA), mecanismo en el que confluyen representantes de la sociedad civil y de los tres órdenes de gobierno, entre ellos un representante del Consejo de la Judicatura Federal, a efecto de diseñar estrategias, metodologías y ejecutar acciones en contra de ese flagelo.</a:t>
            </a:r>
          </a:p>
          <a:p>
            <a:endParaRPr lang="es-ES" dirty="0" smtClean="0"/>
          </a:p>
          <a:p>
            <a:r>
              <a:rPr lang="es-ES" dirty="0" smtClean="0"/>
              <a:t/>
            </a:r>
            <a:br>
              <a:rPr lang="es-ES" dirty="0" smtClean="0"/>
            </a:br>
            <a:endParaRPr lang="es-ES" sz="1200" b="0" i="0" kern="1200" dirty="0" smtClean="0">
              <a:solidFill>
                <a:schemeClr val="tx1"/>
              </a:solidFill>
              <a:effectLst/>
              <a:latin typeface="+mn-lt"/>
              <a:ea typeface="+mn-ea"/>
              <a:cs typeface="+mn-cs"/>
            </a:endParaRPr>
          </a:p>
          <a:p>
            <a:r>
              <a:rPr lang="es-ES" dirty="0" smtClean="0"/>
              <a:t/>
            </a:r>
            <a:br>
              <a:rPr lang="es-ES" dirty="0" smtClean="0"/>
            </a:br>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2</a:t>
            </a:fld>
            <a:endParaRPr lang="es-ES"/>
          </a:p>
        </p:txBody>
      </p:sp>
    </p:spTree>
    <p:extLst>
      <p:ext uri="{BB962C8B-B14F-4D97-AF65-F5344CB8AC3E}">
        <p14:creationId xmlns:p14="http://schemas.microsoft.com/office/powerpoint/2010/main" val="168208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3</a:t>
            </a:fld>
            <a:endParaRPr lang="es-ES"/>
          </a:p>
        </p:txBody>
      </p:sp>
    </p:spTree>
    <p:extLst>
      <p:ext uri="{BB962C8B-B14F-4D97-AF65-F5344CB8AC3E}">
        <p14:creationId xmlns:p14="http://schemas.microsoft.com/office/powerpoint/2010/main" val="132913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cap="all" dirty="0" smtClean="0"/>
          </a:p>
          <a:p>
            <a:endParaRPr lang="es-ES" sz="1200" b="0" i="0" kern="1200" dirty="0" smtClean="0">
              <a:solidFill>
                <a:schemeClr val="tx1"/>
              </a:solidFill>
              <a:effectLst/>
              <a:latin typeface="+mn-lt"/>
              <a:ea typeface="+mn-ea"/>
              <a:cs typeface="+mn-cs"/>
            </a:endParaRPr>
          </a:p>
          <a:p>
            <a:endParaRPr lang="es-ES" dirty="0" smtClean="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4</a:t>
            </a:fld>
            <a:endParaRPr lang="es-ES"/>
          </a:p>
        </p:txBody>
      </p:sp>
    </p:spTree>
    <p:extLst>
      <p:ext uri="{BB962C8B-B14F-4D97-AF65-F5344CB8AC3E}">
        <p14:creationId xmlns:p14="http://schemas.microsoft.com/office/powerpoint/2010/main" val="21225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smtClean="0"/>
          </a:p>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5</a:t>
            </a:fld>
            <a:endParaRPr lang="es-ES"/>
          </a:p>
        </p:txBody>
      </p:sp>
    </p:spTree>
    <p:extLst>
      <p:ext uri="{BB962C8B-B14F-4D97-AF65-F5344CB8AC3E}">
        <p14:creationId xmlns:p14="http://schemas.microsoft.com/office/powerpoint/2010/main" val="47461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smtClean="0"/>
          </a:p>
          <a:p>
            <a:endParaRPr lang="es-E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6</a:t>
            </a:fld>
            <a:endParaRPr lang="es-ES"/>
          </a:p>
        </p:txBody>
      </p:sp>
    </p:spTree>
    <p:extLst>
      <p:ext uri="{BB962C8B-B14F-4D97-AF65-F5344CB8AC3E}">
        <p14:creationId xmlns:p14="http://schemas.microsoft.com/office/powerpoint/2010/main" val="43025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smtClean="0"/>
          </a:p>
          <a:p>
            <a:endParaRPr lang="es-E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7</a:t>
            </a:fld>
            <a:endParaRPr lang="es-ES"/>
          </a:p>
        </p:txBody>
      </p:sp>
    </p:spTree>
    <p:extLst>
      <p:ext uri="{BB962C8B-B14F-4D97-AF65-F5344CB8AC3E}">
        <p14:creationId xmlns:p14="http://schemas.microsoft.com/office/powerpoint/2010/main" val="181228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smtClean="0"/>
          </a:p>
          <a:p>
            <a:endParaRPr lang="es-E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8</a:t>
            </a:fld>
            <a:endParaRPr lang="es-ES"/>
          </a:p>
        </p:txBody>
      </p:sp>
    </p:spTree>
    <p:extLst>
      <p:ext uri="{BB962C8B-B14F-4D97-AF65-F5344CB8AC3E}">
        <p14:creationId xmlns:p14="http://schemas.microsoft.com/office/powerpoint/2010/main" val="67265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kern="1200"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smtClean="0"/>
          </a:p>
          <a:p>
            <a:endParaRPr lang="es-E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b="0" i="0" kern="1200" cap="all" dirty="0" smtClean="0">
              <a:solidFill>
                <a:schemeClr val="tx1"/>
              </a:solidFill>
              <a:effectLst/>
              <a:latin typeface="+mn-lt"/>
              <a:ea typeface="+mn-ea"/>
              <a:cs typeface="+mn-cs"/>
            </a:endParaRPr>
          </a:p>
          <a:p>
            <a:endParaRPr lang="es-ES" sz="1200" b="0" i="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A852193-44A0-9041-A8EE-81EBC0823FA8}" type="slidenum">
              <a:rPr lang="es-ES" smtClean="0"/>
              <a:t>9</a:t>
            </a:fld>
            <a:endParaRPr lang="es-ES"/>
          </a:p>
        </p:txBody>
      </p:sp>
    </p:spTree>
    <p:extLst>
      <p:ext uri="{BB962C8B-B14F-4D97-AF65-F5344CB8AC3E}">
        <p14:creationId xmlns:p14="http://schemas.microsoft.com/office/powerpoint/2010/main" val="198980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_tradnl" smtClean="0"/>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_tradnl" smtClean="0"/>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D05BABFD-F7F2-3944-930A-A4D9C04409B6}" type="datetimeFigureOut">
              <a:rPr lang="es-ES_tradnl" smtClean="0"/>
              <a:t>16/11/17</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B4433D4-A484-D444-90A7-A2CD5A35BAEC}" type="slidenum">
              <a:rPr lang="es-ES_tradnl" smtClean="0"/>
              <a:t>‹Nr.›</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BABFD-F7F2-3944-930A-A4D9C04409B6}" type="datetimeFigureOut">
              <a:rPr lang="es-ES_tradnl" smtClean="0"/>
              <a:t>16/11/17</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433D4-A484-D444-90A7-A2CD5A35BAEC}" type="slidenum">
              <a:rPr lang="es-ES_tradnl" smtClean="0"/>
              <a:t>‹Nr.›</a:t>
            </a:fld>
            <a:endParaRPr lang="es-ES_tradnl"/>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dgpi.buap.m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ransparencia.buap.mx/" TargetMode="Externa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mas.siu.buap.mx/portal_pprd/wb/contraloria_social/contraloria_social" TargetMode="Externa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cmas.siu.buap.mx/portal_pprd/wb/contraloria/codigo_de_etica_y_conduct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651"/>
            <a:ext cx="9144000" cy="6844145"/>
          </a:xfrm>
          <a:prstGeom prst="rect">
            <a:avLst/>
          </a:prstGeom>
        </p:spPr>
      </p:pic>
      <p:sp>
        <p:nvSpPr>
          <p:cNvPr id="2" name="Título 1"/>
          <p:cNvSpPr>
            <a:spLocks noGrp="1"/>
          </p:cNvSpPr>
          <p:nvPr>
            <p:ph type="ctrTitle"/>
          </p:nvPr>
        </p:nvSpPr>
        <p:spPr>
          <a:xfrm>
            <a:off x="762000" y="2828636"/>
            <a:ext cx="7459980" cy="1624761"/>
          </a:xfrm>
        </p:spPr>
        <p:txBody>
          <a:bodyPr>
            <a:noAutofit/>
          </a:bodyPr>
          <a:lstStyle/>
          <a:p>
            <a:r>
              <a:rPr lang="es-ES_tradnl" sz="2800" b="1" dirty="0" smtClean="0">
                <a:latin typeface="Arial Black" charset="0"/>
                <a:ea typeface="Arial Black" charset="0"/>
                <a:cs typeface="Arial Black" charset="0"/>
              </a:rPr>
              <a:t>ÉTICA, TRANSPARENCIA Y RENDICIÓN DE CUENTAS DESDE LA PLANEACIÓN INSTITUCIONAL DE LAS UNIVERSIDADES PÚBLICAS</a:t>
            </a:r>
            <a:endParaRPr lang="es-ES_tradnl" sz="2800" b="1" dirty="0">
              <a:latin typeface="Arial Black" charset="0"/>
              <a:ea typeface="Arial Black" charset="0"/>
              <a:cs typeface="Arial Black" charset="0"/>
            </a:endParaRPr>
          </a:p>
        </p:txBody>
      </p:sp>
      <p:sp>
        <p:nvSpPr>
          <p:cNvPr id="3" name="Subtítulo 2"/>
          <p:cNvSpPr>
            <a:spLocks noGrp="1"/>
          </p:cNvSpPr>
          <p:nvPr>
            <p:ph type="subTitle" idx="1"/>
          </p:nvPr>
        </p:nvSpPr>
        <p:spPr>
          <a:xfrm>
            <a:off x="1143000" y="4620790"/>
            <a:ext cx="6858000" cy="437950"/>
          </a:xfrm>
        </p:spPr>
        <p:txBody>
          <a:bodyPr/>
          <a:lstStyle/>
          <a:p>
            <a:r>
              <a:rPr lang="es-ES_tradnl" dirty="0" smtClean="0"/>
              <a:t>Noviembre 2017</a:t>
            </a:r>
            <a:endParaRPr lang="es-ES_tradnl" dirty="0"/>
          </a:p>
        </p:txBody>
      </p:sp>
      <p:sp>
        <p:nvSpPr>
          <p:cNvPr id="5" name="CuadroTexto 4"/>
          <p:cNvSpPr txBox="1"/>
          <p:nvPr/>
        </p:nvSpPr>
        <p:spPr>
          <a:xfrm>
            <a:off x="3352800" y="5664083"/>
            <a:ext cx="5547360" cy="646331"/>
          </a:xfrm>
          <a:prstGeom prst="rect">
            <a:avLst/>
          </a:prstGeom>
          <a:noFill/>
        </p:spPr>
        <p:txBody>
          <a:bodyPr wrap="square" rtlCol="0">
            <a:spAutoFit/>
          </a:bodyPr>
          <a:lstStyle/>
          <a:p>
            <a:r>
              <a:rPr lang="es-ES" b="1" i="1" dirty="0" smtClean="0"/>
              <a:t>Congreso Nacional de Universidades. Universidad Autónoma de Guerrero.</a:t>
            </a:r>
            <a:endParaRPr lang="es-ES" b="1" i="1" dirty="0"/>
          </a:p>
        </p:txBody>
      </p:sp>
    </p:spTree>
    <p:extLst>
      <p:ext uri="{BB962C8B-B14F-4D97-AF65-F5344CB8AC3E}">
        <p14:creationId xmlns:p14="http://schemas.microsoft.com/office/powerpoint/2010/main" val="76914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762000" y="1675656"/>
            <a:ext cx="7498080" cy="5182344"/>
          </a:xfrm>
        </p:spPr>
        <p:txBody>
          <a:bodyPr>
            <a:normAutofit/>
          </a:bodyPr>
          <a:lstStyle/>
          <a:p>
            <a:pPr marL="0" indent="0" algn="ctr">
              <a:buNone/>
            </a:pPr>
            <a:r>
              <a:rPr lang="es-ES" sz="2000" dirty="0" smtClean="0"/>
              <a:t>REFLEXIONES</a:t>
            </a:r>
          </a:p>
          <a:p>
            <a:pPr marL="0" indent="0">
              <a:buNone/>
            </a:pPr>
            <a:endParaRPr lang="es-ES" sz="2000" dirty="0"/>
          </a:p>
          <a:p>
            <a:pPr marL="0" indent="0" algn="just">
              <a:buNone/>
            </a:pPr>
            <a:r>
              <a:rPr lang="es-ES" sz="2000" dirty="0" smtClean="0"/>
              <a:t>“Estas </a:t>
            </a:r>
            <a:r>
              <a:rPr lang="es-ES" sz="2000" dirty="0"/>
              <a:t>medidas deberán propiciar </a:t>
            </a:r>
            <a:r>
              <a:rPr lang="es-ES" sz="2000" b="1" dirty="0"/>
              <a:t>la mejora en la calidad y eficacia de los trabajos de fiscalización a fin de verificar el adecuado uso del dinero </a:t>
            </a:r>
            <a:r>
              <a:rPr lang="es-ES" sz="2000" b="1" dirty="0" smtClean="0"/>
              <a:t>público </a:t>
            </a:r>
            <a:r>
              <a:rPr lang="es-ES" sz="2000" dirty="0" smtClean="0"/>
              <a:t>así </a:t>
            </a:r>
            <a:r>
              <a:rPr lang="es-ES" sz="2000" dirty="0"/>
              <a:t>como el </a:t>
            </a:r>
            <a:r>
              <a:rPr lang="es-ES" sz="2000" b="1" dirty="0"/>
              <a:t>cumplimiento de metas y objetivos </a:t>
            </a:r>
            <a:r>
              <a:rPr lang="es-ES" sz="2000" dirty="0"/>
              <a:t>a cargo de los entes gubernamentales. </a:t>
            </a:r>
          </a:p>
          <a:p>
            <a:pPr marL="0" indent="0" algn="just">
              <a:buNone/>
            </a:pPr>
            <a:r>
              <a:rPr lang="es-ES" sz="2000" dirty="0"/>
              <a:t>En efecto, contar con el soporte de una buena auditoría donde se informe con precisión, oportunidad, veracidad y legalidad de posibles irregularidades equivale, en su contexto, a la debida integración del cúmulo probatorio que responsablemente se requiere para lograr lo pretendido en un juicio. Esta precisión técnica es básica, pues no observarla traería como consecuencia una ineficaz tarea fiscalizadora y repercusiones negativas en los resultados a que se aspira en el combate a la corrupción</a:t>
            </a:r>
            <a:r>
              <a:rPr lang="es-ES" sz="2000" dirty="0" smtClean="0"/>
              <a:t>.”.</a:t>
            </a:r>
            <a:endParaRPr lang="es-ES" sz="2000" dirty="0"/>
          </a:p>
          <a:p>
            <a:pPr marL="0" indent="0" algn="r">
              <a:buNone/>
            </a:pPr>
            <a:r>
              <a:rPr lang="es-ES" sz="2000" b="1" dirty="0" smtClean="0"/>
              <a:t>Marino </a:t>
            </a:r>
            <a:r>
              <a:rPr lang="es-ES" sz="2000" b="1" dirty="0"/>
              <a:t>Castillo Vallejo </a:t>
            </a:r>
            <a:r>
              <a:rPr lang="es-ES" sz="2000" i="1" dirty="0"/>
              <a:t>. Excélsior </a:t>
            </a:r>
            <a:endParaRPr lang="es-ES" sz="2000" dirty="0"/>
          </a:p>
          <a:p>
            <a:pPr algn="just"/>
            <a:endParaRPr lang="es-ES" sz="2000" cap="all" dirty="0"/>
          </a:p>
          <a:p>
            <a:pPr marL="0" indent="0" algn="just">
              <a:buNone/>
            </a:pPr>
            <a:endParaRPr lang="es-ES" sz="2000" dirty="0"/>
          </a:p>
          <a:p>
            <a:pPr marL="0" indent="0">
              <a:buNone/>
            </a:pPr>
            <a:endParaRPr lang="es-ES" sz="2000" cap="all" dirty="0" smtClean="0"/>
          </a:p>
          <a:p>
            <a:endParaRPr lang="es-ES" sz="2000" dirty="0"/>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_tradnl" dirty="0" smtClean="0"/>
              <a:t>SISTEMA NACIONAL ANTICORRUPCIÓN</a:t>
            </a:r>
            <a:endParaRPr lang="es-ES" dirty="0"/>
          </a:p>
        </p:txBody>
      </p:sp>
    </p:spTree>
    <p:extLst>
      <p:ext uri="{BB962C8B-B14F-4D97-AF65-F5344CB8AC3E}">
        <p14:creationId xmlns:p14="http://schemas.microsoft.com/office/powerpoint/2010/main" val="14870539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762000" y="1515998"/>
            <a:ext cx="7498080" cy="5182344"/>
          </a:xfrm>
        </p:spPr>
        <p:txBody>
          <a:bodyPr>
            <a:normAutofit/>
          </a:bodyPr>
          <a:lstStyle/>
          <a:p>
            <a:pPr marL="0" indent="0" algn="ctr">
              <a:buNone/>
            </a:pPr>
            <a:r>
              <a:rPr lang="es-ES" sz="2000" dirty="0" smtClean="0"/>
              <a:t>REFLEXIONES</a:t>
            </a:r>
          </a:p>
          <a:p>
            <a:pPr marL="0" indent="0">
              <a:buNone/>
            </a:pPr>
            <a:endParaRPr lang="es-ES" sz="2000" dirty="0"/>
          </a:p>
          <a:p>
            <a:pPr marL="0" indent="0" algn="just">
              <a:buNone/>
            </a:pPr>
            <a:r>
              <a:rPr lang="es-ES" sz="2000" dirty="0" smtClean="0"/>
              <a:t>“Para la </a:t>
            </a:r>
            <a:r>
              <a:rPr lang="es-ES" sz="2000" dirty="0" err="1" smtClean="0"/>
              <a:t>administraci</a:t>
            </a:r>
            <a:r>
              <a:rPr lang="es-ES_tradnl" sz="2000" dirty="0" err="1" smtClean="0"/>
              <a:t>ón</a:t>
            </a:r>
            <a:r>
              <a:rPr lang="es-ES_tradnl" sz="2000" dirty="0" smtClean="0"/>
              <a:t> 2016 – 2020 resulta sumamente importante la promoción de una cultura anticorrupción, además de que se enmarca en su Plan Institucional de Desarrollo que rige su gestión en tres dimensiones: </a:t>
            </a:r>
          </a:p>
          <a:p>
            <a:pPr marL="0" indent="0" algn="just">
              <a:buNone/>
            </a:pPr>
            <a:r>
              <a:rPr lang="es-ES_tradnl" sz="2000" b="1" dirty="0" smtClean="0"/>
              <a:t>Programas de calidad </a:t>
            </a:r>
            <a:r>
              <a:rPr lang="es-ES_tradnl" sz="2000" dirty="0" smtClean="0"/>
              <a:t>con respaldo de la evaluación a partir de planes </a:t>
            </a:r>
            <a:r>
              <a:rPr lang="es-ES_tradnl" sz="2000" dirty="0"/>
              <a:t>n</a:t>
            </a:r>
            <a:r>
              <a:rPr lang="es-ES_tradnl" sz="2000" dirty="0" smtClean="0"/>
              <a:t>acionales que permita posicionarlos académicamente a nivel nacional e internacional; </a:t>
            </a:r>
            <a:r>
              <a:rPr lang="es-ES_tradnl" sz="2000" b="1" dirty="0" smtClean="0"/>
              <a:t>Cultura </a:t>
            </a:r>
            <a:r>
              <a:rPr lang="es-ES_tradnl" sz="2000" b="1" dirty="0"/>
              <a:t>U</a:t>
            </a:r>
            <a:r>
              <a:rPr lang="es-ES_tradnl" sz="2000" b="1" dirty="0" smtClean="0"/>
              <a:t>niversitaria, fundamentada en la Responsabilidad Social</a:t>
            </a:r>
            <a:r>
              <a:rPr lang="es-ES_tradnl" sz="2000" dirty="0" smtClean="0"/>
              <a:t> y vinculada con la tercera, </a:t>
            </a:r>
            <a:r>
              <a:rPr lang="es-ES_tradnl" sz="2000" b="1" dirty="0" smtClean="0"/>
              <a:t>la Modernización </a:t>
            </a:r>
            <a:r>
              <a:rPr lang="es-ES_tradnl" sz="2000" b="1" dirty="0"/>
              <a:t>A</a:t>
            </a:r>
            <a:r>
              <a:rPr lang="es-ES_tradnl" sz="2000" b="1" dirty="0" smtClean="0"/>
              <a:t>dministrativa </a:t>
            </a:r>
            <a:r>
              <a:rPr lang="es-ES_tradnl" sz="2000" b="1" dirty="0"/>
              <a:t>I</a:t>
            </a:r>
            <a:r>
              <a:rPr lang="es-ES_tradnl" sz="2000" b="1" dirty="0" smtClean="0"/>
              <a:t>nstitucional con más transparencia, más eficiencia y racionalidad en el uso de los recursos”.</a:t>
            </a:r>
            <a:endParaRPr lang="es-ES" sz="2000" b="1" dirty="0"/>
          </a:p>
          <a:p>
            <a:pPr algn="just"/>
            <a:endParaRPr lang="es-ES" sz="2000" dirty="0"/>
          </a:p>
          <a:p>
            <a:pPr marL="0" indent="0">
              <a:buNone/>
            </a:pPr>
            <a:r>
              <a:rPr lang="es-ES" sz="2000" b="1" dirty="0" smtClean="0"/>
              <a:t>		Dr. Eduardo Bautista </a:t>
            </a:r>
            <a:r>
              <a:rPr lang="es-ES" sz="2000" b="1" dirty="0" err="1" smtClean="0"/>
              <a:t>Mart</a:t>
            </a:r>
            <a:r>
              <a:rPr lang="es-ES_tradnl" sz="2000" b="1" dirty="0" err="1" smtClean="0"/>
              <a:t>ínez</a:t>
            </a:r>
            <a:r>
              <a:rPr lang="es-ES_tradnl" sz="2000" b="1" dirty="0" smtClean="0"/>
              <a:t>. Rector UABJO</a:t>
            </a:r>
            <a:endParaRPr lang="es-ES" sz="2000" dirty="0"/>
          </a:p>
          <a:p>
            <a:pPr algn="just"/>
            <a:endParaRPr lang="es-ES" sz="2000" cap="all" dirty="0"/>
          </a:p>
          <a:p>
            <a:pPr marL="0" indent="0" algn="just">
              <a:buNone/>
            </a:pPr>
            <a:endParaRPr lang="es-ES" sz="2000" dirty="0"/>
          </a:p>
          <a:p>
            <a:pPr marL="0" indent="0">
              <a:buNone/>
            </a:pPr>
            <a:endParaRPr lang="es-ES" sz="2000" cap="all" dirty="0" smtClean="0"/>
          </a:p>
          <a:p>
            <a:endParaRPr lang="es-ES" sz="2000" dirty="0"/>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_tradnl" dirty="0" smtClean="0"/>
              <a:t>SISTEMA NACIONAL ANTICORRUPCIÓN</a:t>
            </a:r>
            <a:endParaRPr lang="es-ES" dirty="0"/>
          </a:p>
        </p:txBody>
      </p:sp>
    </p:spTree>
    <p:extLst>
      <p:ext uri="{BB962C8B-B14F-4D97-AF65-F5344CB8AC3E}">
        <p14:creationId xmlns:p14="http://schemas.microsoft.com/office/powerpoint/2010/main" val="1998898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2321" y="1352097"/>
            <a:ext cx="7886700" cy="4351338"/>
          </a:xfrm>
        </p:spPr>
        <p:txBody>
          <a:bodyPr/>
          <a:lstStyle/>
          <a:p>
            <a:r>
              <a:rPr lang="es-ES_tradnl" dirty="0" smtClean="0"/>
              <a:t>“Hemos trabajado mucho en la revisión de cuentas, en la parte de transparencia, con pocos recursos y lo que venga, lo tienes que transparentar”</a:t>
            </a:r>
            <a:r>
              <a:rPr lang="mr-IN" dirty="0" smtClean="0"/>
              <a:t>…</a:t>
            </a:r>
            <a:endParaRPr lang="es-ES" dirty="0" smtClean="0"/>
          </a:p>
          <a:p>
            <a:endParaRPr lang="es-ES" dirty="0" smtClean="0"/>
          </a:p>
          <a:p>
            <a:r>
              <a:rPr lang="es-ES" dirty="0" smtClean="0"/>
              <a:t>“Tenemos que seguir trabajando en esta ruta de transparencia, honestidad y honorabilidad”</a:t>
            </a:r>
            <a:r>
              <a:rPr lang="mr-IN" dirty="0" smtClean="0"/>
              <a:t>…</a:t>
            </a:r>
            <a:endParaRPr lang="es-ES" dirty="0"/>
          </a:p>
          <a:p>
            <a:endParaRPr lang="es-ES" dirty="0" smtClean="0"/>
          </a:p>
          <a:p>
            <a:endParaRPr lang="es-ES" dirty="0" smtClean="0"/>
          </a:p>
          <a:p>
            <a:pPr marL="0" indent="0" algn="r">
              <a:buNone/>
            </a:pPr>
            <a:r>
              <a:rPr lang="es-ES" sz="2000" b="1" dirty="0" smtClean="0"/>
              <a:t>Dr. Javier Saldaña Almazán. Rector de la </a:t>
            </a:r>
            <a:r>
              <a:rPr lang="es-ES" sz="2000" b="1" dirty="0" err="1" smtClean="0"/>
              <a:t>UAGro</a:t>
            </a:r>
            <a:endParaRPr lang="es-ES" sz="2000" b="1" dirty="0" smtClean="0"/>
          </a:p>
        </p:txBody>
      </p:sp>
    </p:spTree>
    <p:extLst>
      <p:ext uri="{BB962C8B-B14F-4D97-AF65-F5344CB8AC3E}">
        <p14:creationId xmlns:p14="http://schemas.microsoft.com/office/powerpoint/2010/main" val="929283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1547564" y="1980457"/>
            <a:ext cx="6064113" cy="3078342"/>
          </a:xfrm>
        </p:spPr>
        <p:txBody>
          <a:bodyPr>
            <a:normAutofit lnSpcReduction="10000"/>
          </a:bodyPr>
          <a:lstStyle/>
          <a:p>
            <a:pPr marL="0" indent="0" algn="just">
              <a:lnSpc>
                <a:spcPct val="140000"/>
              </a:lnSpc>
              <a:buNone/>
            </a:pPr>
            <a:r>
              <a:rPr lang="es-MX" sz="1805" dirty="0">
                <a:solidFill>
                  <a:srgbClr val="003A5D"/>
                </a:solidFill>
                <a:latin typeface="Arial"/>
                <a:cs typeface="Arial"/>
              </a:rPr>
              <a:t>L</a:t>
            </a:r>
            <a:r>
              <a:rPr lang="es-MX" sz="1805" dirty="0" smtClean="0">
                <a:solidFill>
                  <a:srgbClr val="003A5D"/>
                </a:solidFill>
                <a:latin typeface="Arial"/>
                <a:cs typeface="Arial"/>
              </a:rPr>
              <a:t>a </a:t>
            </a:r>
            <a:r>
              <a:rPr lang="es-MX" sz="1805" dirty="0">
                <a:solidFill>
                  <a:srgbClr val="003A5D"/>
                </a:solidFill>
                <a:latin typeface="Arial"/>
                <a:cs typeface="Arial"/>
              </a:rPr>
              <a:t>Ley de la Benemérita Universidad Autónoma de Puebla establece en su artículo 3º que “la Universidad, como organismo constitucionalmente autónomo tiene </a:t>
            </a:r>
            <a:r>
              <a:rPr lang="es-MX" sz="1805" b="1" u="sng" dirty="0">
                <a:solidFill>
                  <a:srgbClr val="003A5D"/>
                </a:solidFill>
                <a:latin typeface="Arial"/>
                <a:cs typeface="Arial"/>
              </a:rPr>
              <a:t>libertad para organizarse y gobernarse a sí misma</a:t>
            </a:r>
            <a:r>
              <a:rPr lang="es-MX" sz="1805" dirty="0">
                <a:solidFill>
                  <a:srgbClr val="003A5D"/>
                </a:solidFill>
                <a:latin typeface="Arial"/>
                <a:cs typeface="Arial"/>
              </a:rPr>
              <a:t>, definir su estructura y funciones académicas, así como sus planes y programas de estudio, fijar los términos de ingreso, promoción y permanencia de su personal académico y </a:t>
            </a:r>
            <a:r>
              <a:rPr lang="es-MX" sz="1805" b="1" u="sng" dirty="0">
                <a:solidFill>
                  <a:srgbClr val="003A5D"/>
                </a:solidFill>
                <a:latin typeface="Arial"/>
                <a:cs typeface="Arial"/>
              </a:rPr>
              <a:t>administrar su patrimonio</a:t>
            </a:r>
            <a:r>
              <a:rPr lang="es-MX" sz="1805" dirty="0">
                <a:solidFill>
                  <a:srgbClr val="003A5D"/>
                </a:solidFill>
                <a:latin typeface="Arial"/>
                <a:cs typeface="Arial"/>
              </a:rPr>
              <a:t>.</a:t>
            </a:r>
            <a:endParaRPr lang="es-ES" sz="1805" dirty="0">
              <a:solidFill>
                <a:srgbClr val="003A5D"/>
              </a:solidFill>
              <a:latin typeface="Arial"/>
              <a:cs typeface="Arial"/>
            </a:endParaRPr>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 dirty="0" smtClean="0"/>
              <a:t>AUTONOM</a:t>
            </a:r>
            <a:r>
              <a:rPr lang="es-ES_tradnl" dirty="0" smtClean="0"/>
              <a:t>ÍA DE LAS UNIVERSIDADES PÚBLICAS</a:t>
            </a:r>
            <a:endParaRPr lang="es-ES" dirty="0"/>
          </a:p>
        </p:txBody>
      </p:sp>
    </p:spTree>
    <p:extLst>
      <p:ext uri="{BB962C8B-B14F-4D97-AF65-F5344CB8AC3E}">
        <p14:creationId xmlns:p14="http://schemas.microsoft.com/office/powerpoint/2010/main" val="882160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1702376" y="1941459"/>
            <a:ext cx="5955825" cy="2811346"/>
          </a:xfrm>
        </p:spPr>
        <p:txBody>
          <a:bodyPr>
            <a:noAutofit/>
          </a:bodyPr>
          <a:lstStyle/>
          <a:p>
            <a:pPr marL="0" indent="0" algn="just">
              <a:lnSpc>
                <a:spcPct val="120000"/>
              </a:lnSpc>
              <a:buNone/>
            </a:pPr>
            <a:r>
              <a:rPr lang="es-MX" sz="1805" dirty="0">
                <a:solidFill>
                  <a:srgbClr val="003A5D"/>
                </a:solidFill>
                <a:latin typeface="Arial"/>
                <a:cs typeface="Arial"/>
              </a:rPr>
              <a:t>De lo anterior, debemos resaltar que </a:t>
            </a:r>
            <a:r>
              <a:rPr lang="es-MX" sz="1805" b="1" dirty="0">
                <a:solidFill>
                  <a:srgbClr val="003A5D"/>
                </a:solidFill>
                <a:latin typeface="Arial"/>
                <a:cs typeface="Arial"/>
              </a:rPr>
              <a:t>GOBERNARSE A SI MISMA</a:t>
            </a:r>
            <a:r>
              <a:rPr lang="es-MX" sz="1805" dirty="0">
                <a:solidFill>
                  <a:srgbClr val="003A5D"/>
                </a:solidFill>
                <a:latin typeface="Arial"/>
                <a:cs typeface="Arial"/>
              </a:rPr>
              <a:t>, además de una FACULTAD, es una RESPONSABILIDAD que, por tanto, impone obligaciones tales </a:t>
            </a:r>
            <a:r>
              <a:rPr lang="es-MX" sz="1805" u="sng" dirty="0">
                <a:solidFill>
                  <a:srgbClr val="003A5D"/>
                </a:solidFill>
                <a:latin typeface="Arial"/>
                <a:cs typeface="Arial"/>
              </a:rPr>
              <a:t>como la rendición de cuentas</a:t>
            </a:r>
            <a:r>
              <a:rPr lang="es-MX" sz="1805" dirty="0">
                <a:solidFill>
                  <a:srgbClr val="003A5D"/>
                </a:solidFill>
                <a:latin typeface="Arial"/>
                <a:cs typeface="Arial"/>
              </a:rPr>
              <a:t>, auditorias de recursos federales, estatales e internas </a:t>
            </a:r>
            <a:r>
              <a:rPr lang="es-MX" sz="1805" dirty="0" smtClean="0">
                <a:solidFill>
                  <a:srgbClr val="003A5D"/>
                </a:solidFill>
                <a:latin typeface="Arial"/>
                <a:cs typeface="Arial"/>
              </a:rPr>
              <a:t>(PFCE, PRODEP, </a:t>
            </a:r>
            <a:r>
              <a:rPr lang="es-MX" sz="1805" dirty="0">
                <a:solidFill>
                  <a:srgbClr val="003A5D"/>
                </a:solidFill>
                <a:latin typeface="Arial"/>
                <a:cs typeface="Arial"/>
              </a:rPr>
              <a:t>FAM</a:t>
            </a:r>
            <a:r>
              <a:rPr lang="es-MX" sz="1805" dirty="0" smtClean="0">
                <a:solidFill>
                  <a:srgbClr val="003A5D"/>
                </a:solidFill>
                <a:latin typeface="Arial"/>
                <a:cs typeface="Arial"/>
              </a:rPr>
              <a:t>, CONACyT </a:t>
            </a:r>
            <a:r>
              <a:rPr lang="es-MX" sz="1805" dirty="0">
                <a:solidFill>
                  <a:srgbClr val="003A5D"/>
                </a:solidFill>
                <a:latin typeface="Arial"/>
                <a:cs typeface="Arial"/>
              </a:rPr>
              <a:t>subsidio </a:t>
            </a:r>
            <a:r>
              <a:rPr lang="es-MX" sz="1805" dirty="0" smtClean="0">
                <a:solidFill>
                  <a:srgbClr val="003A5D"/>
                </a:solidFill>
                <a:latin typeface="Arial"/>
                <a:cs typeface="Arial"/>
              </a:rPr>
              <a:t>ordinario y otros), </a:t>
            </a:r>
            <a:r>
              <a:rPr lang="es-MX" sz="1805" u="sng" dirty="0">
                <a:solidFill>
                  <a:srgbClr val="003A5D"/>
                </a:solidFill>
                <a:latin typeface="Arial"/>
                <a:cs typeface="Arial"/>
              </a:rPr>
              <a:t>adem</a:t>
            </a:r>
            <a:r>
              <a:rPr lang="es-ES" sz="1805" u="sng" dirty="0" err="1">
                <a:solidFill>
                  <a:srgbClr val="003A5D"/>
                </a:solidFill>
                <a:latin typeface="Arial"/>
                <a:cs typeface="Arial"/>
              </a:rPr>
              <a:t>ás</a:t>
            </a:r>
            <a:r>
              <a:rPr lang="es-ES" sz="1805" u="sng" dirty="0">
                <a:solidFill>
                  <a:srgbClr val="003A5D"/>
                </a:solidFill>
                <a:latin typeface="Arial"/>
                <a:cs typeface="Arial"/>
              </a:rPr>
              <a:t> de cumplir obligaciones de</a:t>
            </a:r>
            <a:r>
              <a:rPr lang="es-MX" sz="1805" u="sng" dirty="0">
                <a:solidFill>
                  <a:srgbClr val="003A5D"/>
                </a:solidFill>
                <a:latin typeface="Arial"/>
                <a:cs typeface="Arial"/>
              </a:rPr>
              <a:t> transparencia y acceso a la información pública</a:t>
            </a:r>
            <a:r>
              <a:rPr lang="es-MX" sz="1805" dirty="0">
                <a:solidFill>
                  <a:srgbClr val="003A5D"/>
                </a:solidFill>
                <a:latin typeface="Arial"/>
                <a:cs typeface="Arial"/>
              </a:rPr>
              <a:t>.</a:t>
            </a:r>
          </a:p>
        </p:txBody>
      </p:sp>
    </p:spTree>
    <p:extLst>
      <p:ext uri="{BB962C8B-B14F-4D97-AF65-F5344CB8AC3E}">
        <p14:creationId xmlns:p14="http://schemas.microsoft.com/office/powerpoint/2010/main" val="1591933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03020" y="2667385"/>
            <a:ext cx="6743700" cy="1509644"/>
          </a:xfrm>
          <a:prstGeom prst="rect">
            <a:avLst/>
          </a:prstGeom>
          <a:noFill/>
        </p:spPr>
        <p:txBody>
          <a:bodyPr wrap="square" rtlCol="0">
            <a:spAutoFit/>
          </a:bodyPr>
          <a:lstStyle/>
          <a:p>
            <a:pPr lvl="0"/>
            <a:r>
              <a:rPr lang="es-ES" sz="2800" b="1" dirty="0" smtClean="0">
                <a:solidFill>
                  <a:schemeClr val="bg2">
                    <a:lumMod val="50000"/>
                  </a:schemeClr>
                </a:solidFill>
                <a:latin typeface="Arial Black" charset="0"/>
                <a:ea typeface="Arial Black" charset="0"/>
                <a:cs typeface="Arial Black" charset="0"/>
              </a:rPr>
              <a:t>MARCO </a:t>
            </a:r>
            <a:r>
              <a:rPr lang="es-ES" sz="2800" b="1" dirty="0">
                <a:solidFill>
                  <a:schemeClr val="bg2">
                    <a:lumMod val="50000"/>
                  </a:schemeClr>
                </a:solidFill>
                <a:latin typeface="Arial Black" charset="0"/>
                <a:ea typeface="Arial Black" charset="0"/>
                <a:cs typeface="Arial Black" charset="0"/>
              </a:rPr>
              <a:t>JURÍDICO NACIONAL</a:t>
            </a:r>
            <a:r>
              <a:rPr lang="es-ES" sz="2800" b="1" dirty="0" smtClean="0">
                <a:solidFill>
                  <a:schemeClr val="bg2">
                    <a:lumMod val="50000"/>
                  </a:schemeClr>
                </a:solidFill>
                <a:latin typeface="Arial Black" charset="0"/>
                <a:ea typeface="Arial Black" charset="0"/>
                <a:cs typeface="Arial Black" charset="0"/>
              </a:rPr>
              <a:t>:</a:t>
            </a:r>
          </a:p>
          <a:p>
            <a:pPr marL="514350" lvl="0" indent="-514350">
              <a:buAutoNum type="arabicPeriod"/>
            </a:pPr>
            <a:endParaRPr lang="es-ES_tradnl" sz="2800" b="1" dirty="0">
              <a:solidFill>
                <a:schemeClr val="bg2">
                  <a:lumMod val="50000"/>
                </a:schemeClr>
              </a:solidFill>
              <a:latin typeface="Arial Black" charset="0"/>
              <a:ea typeface="Arial Black" charset="0"/>
              <a:cs typeface="Arial Black" charset="0"/>
            </a:endParaRPr>
          </a:p>
          <a:p>
            <a:pPr marL="563436" lvl="1" indent="-219644" algn="just"/>
            <a:r>
              <a:rPr lang="es-ES" sz="1805" dirty="0" smtClean="0">
                <a:solidFill>
                  <a:srgbClr val="003A5D"/>
                </a:solidFill>
                <a:latin typeface="Arial" charset="0"/>
                <a:ea typeface="Arial" charset="0"/>
                <a:cs typeface="Arial" charset="0"/>
              </a:rPr>
              <a:t>Reforma </a:t>
            </a:r>
            <a:r>
              <a:rPr lang="es-ES" sz="1805" dirty="0">
                <a:solidFill>
                  <a:srgbClr val="003A5D"/>
                </a:solidFill>
                <a:latin typeface="Arial" charset="0"/>
                <a:ea typeface="Arial" charset="0"/>
                <a:cs typeface="Arial" charset="0"/>
              </a:rPr>
              <a:t>al artículo 6º Constitucional en materia de </a:t>
            </a:r>
            <a:r>
              <a:rPr lang="es-ES" sz="1805" dirty="0" smtClean="0">
                <a:solidFill>
                  <a:srgbClr val="003A5D"/>
                </a:solidFill>
                <a:latin typeface="Arial" charset="0"/>
                <a:ea typeface="Arial" charset="0"/>
                <a:cs typeface="Arial" charset="0"/>
              </a:rPr>
              <a:t>derecho a </a:t>
            </a:r>
            <a:r>
              <a:rPr lang="es-ES" sz="1805" dirty="0">
                <a:solidFill>
                  <a:srgbClr val="003A5D"/>
                </a:solidFill>
                <a:latin typeface="Arial" charset="0"/>
                <a:ea typeface="Arial" charset="0"/>
                <a:cs typeface="Arial" charset="0"/>
              </a:rPr>
              <a:t>la información (antecedentes generales</a:t>
            </a:r>
            <a:r>
              <a:rPr lang="es-ES" sz="1805" dirty="0" smtClean="0">
                <a:solidFill>
                  <a:srgbClr val="003A5D"/>
                </a:solidFill>
                <a:latin typeface="Arial" charset="0"/>
                <a:ea typeface="Arial" charset="0"/>
                <a:cs typeface="Arial" charset="0"/>
              </a:rPr>
              <a:t>).  **</a:t>
            </a:r>
            <a:endParaRPr lang="es-ES_tradnl" sz="1805" dirty="0">
              <a:solidFill>
                <a:srgbClr val="003A5D"/>
              </a:solidFill>
              <a:latin typeface="Arial" charset="0"/>
              <a:ea typeface="Arial" charset="0"/>
              <a:cs typeface="Arial" charset="0"/>
            </a:endParaRPr>
          </a:p>
        </p:txBody>
      </p:sp>
      <p:sp>
        <p:nvSpPr>
          <p:cNvPr id="2" name="CuadroTexto 1"/>
          <p:cNvSpPr txBox="1"/>
          <p:nvPr/>
        </p:nvSpPr>
        <p:spPr>
          <a:xfrm>
            <a:off x="883920" y="1127760"/>
            <a:ext cx="7162800" cy="954107"/>
          </a:xfrm>
          <a:prstGeom prst="rect">
            <a:avLst/>
          </a:prstGeom>
          <a:noFill/>
        </p:spPr>
        <p:txBody>
          <a:bodyPr wrap="square" rtlCol="0">
            <a:spAutoFit/>
          </a:bodyPr>
          <a:lstStyle/>
          <a:p>
            <a:pPr algn="ctr"/>
            <a:r>
              <a:rPr lang="es-ES" sz="2800" b="1" dirty="0" smtClean="0">
                <a:latin typeface="Arial" charset="0"/>
                <a:ea typeface="Arial" charset="0"/>
                <a:cs typeface="Arial" charset="0"/>
              </a:rPr>
              <a:t>TRANSPARENCIA Y RENDICI</a:t>
            </a:r>
            <a:r>
              <a:rPr lang="es-ES_tradnl" sz="2800" b="1" dirty="0" smtClean="0">
                <a:latin typeface="Arial" charset="0"/>
                <a:ea typeface="Arial" charset="0"/>
                <a:cs typeface="Arial" charset="0"/>
              </a:rPr>
              <a:t>ÓN DE CUENTAS</a:t>
            </a:r>
            <a:endParaRPr lang="es-ES" sz="2800" b="1" dirty="0">
              <a:latin typeface="Arial" charset="0"/>
              <a:ea typeface="Arial" charset="0"/>
              <a:cs typeface="Arial" charset="0"/>
            </a:endParaRPr>
          </a:p>
        </p:txBody>
      </p:sp>
    </p:spTree>
    <p:extLst>
      <p:ext uri="{BB962C8B-B14F-4D97-AF65-F5344CB8AC3E}">
        <p14:creationId xmlns:p14="http://schemas.microsoft.com/office/powerpoint/2010/main" val="125929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Marcador de contenido"/>
          <p:cNvSpPr>
            <a:spLocks noGrp="1"/>
          </p:cNvSpPr>
          <p:nvPr>
            <p:ph idx="1"/>
          </p:nvPr>
        </p:nvSpPr>
        <p:spPr>
          <a:xfrm>
            <a:off x="1447542" y="1626607"/>
            <a:ext cx="6234323" cy="3731928"/>
          </a:xfrm>
        </p:spPr>
        <p:txBody>
          <a:bodyPr>
            <a:noAutofit/>
          </a:bodyPr>
          <a:lstStyle/>
          <a:p>
            <a:pPr algn="just">
              <a:spcBef>
                <a:spcPts val="301"/>
              </a:spcBef>
            </a:pPr>
            <a:r>
              <a:rPr lang="es-MX" sz="1805" dirty="0">
                <a:solidFill>
                  <a:srgbClr val="003A5D"/>
                </a:solidFill>
                <a:latin typeface="Arial"/>
                <a:cs typeface="Arial"/>
              </a:rPr>
              <a:t>1ª reforma constitucional de 1977,  artículo 6°: El derecho a la información </a:t>
            </a:r>
            <a:r>
              <a:rPr lang="es-MX" sz="1805" b="1" dirty="0">
                <a:solidFill>
                  <a:srgbClr val="003A5D"/>
                </a:solidFill>
                <a:latin typeface="Arial"/>
                <a:cs typeface="Arial"/>
              </a:rPr>
              <a:t>será garantizado </a:t>
            </a:r>
            <a:r>
              <a:rPr lang="es-MX" sz="1805" dirty="0">
                <a:solidFill>
                  <a:srgbClr val="003A5D"/>
                </a:solidFill>
                <a:latin typeface="Arial"/>
                <a:cs typeface="Arial"/>
              </a:rPr>
              <a:t>por el Estado, pero no existían los mecanismos para hacer efectiva esa garantía constitucional.</a:t>
            </a:r>
          </a:p>
          <a:p>
            <a:pPr algn="just">
              <a:spcBef>
                <a:spcPts val="301"/>
              </a:spcBef>
            </a:pPr>
            <a:r>
              <a:rPr lang="es-MX" sz="1805" dirty="0">
                <a:solidFill>
                  <a:srgbClr val="003A5D"/>
                </a:solidFill>
                <a:latin typeface="Arial"/>
                <a:cs typeface="Arial"/>
              </a:rPr>
              <a:t>En 2002, se promulga la </a:t>
            </a:r>
            <a:r>
              <a:rPr lang="es-MX" sz="1805" b="1" dirty="0">
                <a:solidFill>
                  <a:srgbClr val="003A5D"/>
                </a:solidFill>
                <a:latin typeface="Arial"/>
                <a:cs typeface="Arial"/>
              </a:rPr>
              <a:t>primera</a:t>
            </a:r>
            <a:r>
              <a:rPr lang="es-MX" sz="1805" dirty="0">
                <a:solidFill>
                  <a:srgbClr val="003A5D"/>
                </a:solidFill>
                <a:latin typeface="Arial"/>
                <a:cs typeface="Arial"/>
              </a:rPr>
              <a:t> Ley Federal de Transparencia y Acceso a la Información y se crea el IFAI.</a:t>
            </a:r>
          </a:p>
          <a:p>
            <a:pPr algn="just">
              <a:spcBef>
                <a:spcPts val="301"/>
              </a:spcBef>
            </a:pPr>
            <a:r>
              <a:rPr lang="es-MX" sz="1805" dirty="0">
                <a:solidFill>
                  <a:srgbClr val="003A5D"/>
                </a:solidFill>
                <a:latin typeface="Arial"/>
                <a:cs typeface="Arial"/>
              </a:rPr>
              <a:t>Aquella resalta el </a:t>
            </a:r>
            <a:r>
              <a:rPr lang="es-MX" sz="1805" b="1" dirty="0">
                <a:solidFill>
                  <a:srgbClr val="003A5D"/>
                </a:solidFill>
                <a:latin typeface="Arial"/>
                <a:cs typeface="Arial"/>
              </a:rPr>
              <a:t>Principio de Máxima Publicidad </a:t>
            </a:r>
            <a:r>
              <a:rPr lang="es-MX" sz="1805" dirty="0">
                <a:solidFill>
                  <a:srgbClr val="003A5D"/>
                </a:solidFill>
                <a:latin typeface="Arial"/>
                <a:cs typeface="Arial"/>
              </a:rPr>
              <a:t>y excepciones como la confidencialidad y la privacidad de datos personales.</a:t>
            </a:r>
          </a:p>
          <a:p>
            <a:pPr algn="just"/>
            <a:r>
              <a:rPr lang="es-MX" sz="1805" dirty="0">
                <a:solidFill>
                  <a:srgbClr val="003A5D"/>
                </a:solidFill>
                <a:latin typeface="Arial"/>
                <a:cs typeface="Arial"/>
              </a:rPr>
              <a:t>La reforma constitucional de 2007, amplía obligaciones a entidades públicas en materia de transparencia (Art. 6°) y tutela datos personales  en el art. 16.</a:t>
            </a:r>
          </a:p>
        </p:txBody>
      </p:sp>
    </p:spTree>
    <p:extLst>
      <p:ext uri="{BB962C8B-B14F-4D97-AF65-F5344CB8AC3E}">
        <p14:creationId xmlns:p14="http://schemas.microsoft.com/office/powerpoint/2010/main" val="1224722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478022" y="1884428"/>
            <a:ext cx="6187956" cy="3394472"/>
          </a:xfrm>
        </p:spPr>
        <p:txBody>
          <a:bodyPr>
            <a:normAutofit/>
          </a:bodyPr>
          <a:lstStyle/>
          <a:p>
            <a:pPr algn="just">
              <a:spcBef>
                <a:spcPts val="301"/>
              </a:spcBef>
            </a:pPr>
            <a:r>
              <a:rPr lang="es-MX" sz="1805" dirty="0">
                <a:solidFill>
                  <a:srgbClr val="003A5D"/>
                </a:solidFill>
                <a:latin typeface="Arial"/>
                <a:cs typeface="Arial"/>
              </a:rPr>
              <a:t>En 2004 surgen las primeras leyes de transparencia en los estados como resultado de la Primera Ley Federal de Transparencia.</a:t>
            </a:r>
          </a:p>
          <a:p>
            <a:pPr algn="just">
              <a:spcBef>
                <a:spcPts val="301"/>
              </a:spcBef>
            </a:pPr>
            <a:r>
              <a:rPr lang="es-MX" sz="1805" dirty="0">
                <a:solidFill>
                  <a:srgbClr val="003A5D"/>
                </a:solidFill>
                <a:latin typeface="Arial"/>
                <a:cs typeface="Arial"/>
              </a:rPr>
              <a:t>Las IPES son consideradas Sujetos Obligados indirectos, con lineamientos propios.</a:t>
            </a:r>
          </a:p>
          <a:p>
            <a:pPr algn="just">
              <a:spcBef>
                <a:spcPts val="301"/>
              </a:spcBef>
            </a:pPr>
            <a:r>
              <a:rPr lang="es-MX" sz="1805" dirty="0">
                <a:solidFill>
                  <a:srgbClr val="003A5D"/>
                </a:solidFill>
                <a:latin typeface="Arial"/>
                <a:cs typeface="Arial"/>
              </a:rPr>
              <a:t>En 2005 organizaciones profesionales de las IPES, proponen </a:t>
            </a:r>
            <a:r>
              <a:rPr lang="es-MX" sz="1805" b="1" dirty="0">
                <a:solidFill>
                  <a:srgbClr val="003A5D"/>
                </a:solidFill>
                <a:latin typeface="Arial"/>
                <a:cs typeface="Arial"/>
              </a:rPr>
              <a:t>lineamientos estandarizados</a:t>
            </a:r>
            <a:r>
              <a:rPr lang="es-MX" sz="1805" dirty="0">
                <a:solidFill>
                  <a:srgbClr val="003A5D"/>
                </a:solidFill>
                <a:latin typeface="Arial"/>
                <a:cs typeface="Arial"/>
              </a:rPr>
              <a:t>, dando los primeros pasos de una “transparencia voluntaria” (o incipiente transparencia proactiva).</a:t>
            </a:r>
          </a:p>
          <a:p>
            <a:pPr algn="just"/>
            <a:r>
              <a:rPr lang="es-MX" sz="1805" dirty="0">
                <a:solidFill>
                  <a:srgbClr val="003A5D"/>
                </a:solidFill>
                <a:latin typeface="Arial"/>
                <a:cs typeface="Arial"/>
              </a:rPr>
              <a:t>Los Recursos de Revisión se resolvían internamente (Abogado General).</a:t>
            </a:r>
          </a:p>
          <a:p>
            <a:endParaRPr lang="es-MX" sz="677" dirty="0">
              <a:solidFill>
                <a:srgbClr val="003A5D"/>
              </a:solidFill>
              <a:latin typeface="Arial"/>
              <a:cs typeface="Arial"/>
            </a:endParaRPr>
          </a:p>
        </p:txBody>
      </p:sp>
    </p:spTree>
    <p:extLst>
      <p:ext uri="{BB962C8B-B14F-4D97-AF65-F5344CB8AC3E}">
        <p14:creationId xmlns:p14="http://schemas.microsoft.com/office/powerpoint/2010/main" val="281847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478023" y="1968248"/>
            <a:ext cx="6017747" cy="3394472"/>
          </a:xfrm>
        </p:spPr>
        <p:txBody>
          <a:bodyPr>
            <a:normAutofit/>
          </a:bodyPr>
          <a:lstStyle/>
          <a:p>
            <a:pPr algn="just">
              <a:spcBef>
                <a:spcPts val="451"/>
              </a:spcBef>
            </a:pPr>
            <a:r>
              <a:rPr lang="es-MX" sz="1805" dirty="0">
                <a:solidFill>
                  <a:srgbClr val="003A5D"/>
                </a:solidFill>
                <a:latin typeface="Arial" pitchFamily="34" charset="0"/>
                <a:cs typeface="Arial" pitchFamily="34" charset="0"/>
              </a:rPr>
              <a:t>A partir de 2009 surgen las primeras leyes estatales de transparencia armonizadas con la federal. Las IES son sujetos obligados DIRECTOS y se aplican las disposiciones de la ley, no las propias.</a:t>
            </a:r>
            <a:endParaRPr lang="es-MX" sz="1805" dirty="0">
              <a:solidFill>
                <a:srgbClr val="254061"/>
              </a:solidFill>
              <a:latin typeface="Arial" pitchFamily="34" charset="0"/>
              <a:cs typeface="Arial" pitchFamily="34" charset="0"/>
            </a:endParaRPr>
          </a:p>
          <a:p>
            <a:pPr algn="just">
              <a:spcBef>
                <a:spcPts val="451"/>
              </a:spcBef>
            </a:pPr>
            <a:r>
              <a:rPr lang="es-MX" sz="1805" dirty="0">
                <a:solidFill>
                  <a:srgbClr val="254061"/>
                </a:solidFill>
                <a:latin typeface="Arial" pitchFamily="34" charset="0"/>
                <a:cs typeface="Arial" pitchFamily="34" charset="0"/>
              </a:rPr>
              <a:t>Se integran por ley las Unidades de Transparencia y Acceso a la </a:t>
            </a:r>
            <a:r>
              <a:rPr lang="es-MX" sz="1805" dirty="0">
                <a:solidFill>
                  <a:srgbClr val="003A5D"/>
                </a:solidFill>
                <a:latin typeface="Arial" pitchFamily="34" charset="0"/>
                <a:cs typeface="Arial" pitchFamily="34" charset="0"/>
              </a:rPr>
              <a:t>Información</a:t>
            </a:r>
            <a:r>
              <a:rPr lang="es-MX" sz="1805" dirty="0">
                <a:solidFill>
                  <a:srgbClr val="254061"/>
                </a:solidFill>
                <a:latin typeface="Arial" pitchFamily="34" charset="0"/>
                <a:cs typeface="Arial" pitchFamily="34" charset="0"/>
              </a:rPr>
              <a:t> en las IPES.</a:t>
            </a:r>
          </a:p>
          <a:p>
            <a:pPr algn="just">
              <a:spcBef>
                <a:spcPts val="451"/>
              </a:spcBef>
            </a:pPr>
            <a:r>
              <a:rPr lang="es-MX" sz="1805" dirty="0">
                <a:solidFill>
                  <a:srgbClr val="254061"/>
                </a:solidFill>
                <a:latin typeface="Arial" pitchFamily="34" charset="0"/>
                <a:cs typeface="Arial" pitchFamily="34" charset="0"/>
              </a:rPr>
              <a:t>Los Recursos de Revisión los conoce y resuelve el órgano garante estatal.</a:t>
            </a:r>
          </a:p>
          <a:p>
            <a:pPr algn="just"/>
            <a:r>
              <a:rPr lang="es-MX" sz="1805" dirty="0">
                <a:solidFill>
                  <a:srgbClr val="254061"/>
                </a:solidFill>
                <a:latin typeface="Arial" pitchFamily="34" charset="0"/>
                <a:cs typeface="Arial" pitchFamily="34" charset="0"/>
              </a:rPr>
              <a:t>Se delinean los reglamentos internos de transparencia en la IES y a falta de éstos se aplican las leyes locales.</a:t>
            </a:r>
          </a:p>
          <a:p>
            <a:endParaRPr lang="es-MX" sz="1655" dirty="0">
              <a:solidFill>
                <a:srgbClr val="254061"/>
              </a:solidFill>
              <a:latin typeface="Source Sans Pro Bold"/>
              <a:cs typeface="Source Sans Pro Bold"/>
            </a:endParaRPr>
          </a:p>
        </p:txBody>
      </p:sp>
    </p:spTree>
    <p:extLst>
      <p:ext uri="{BB962C8B-B14F-4D97-AF65-F5344CB8AC3E}">
        <p14:creationId xmlns:p14="http://schemas.microsoft.com/office/powerpoint/2010/main" val="1805272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31656" y="1700808"/>
            <a:ext cx="6118257" cy="3639779"/>
          </a:xfrm>
          <a:prstGeom prst="rect">
            <a:avLst/>
          </a:prstGeom>
          <a:noFill/>
        </p:spPr>
        <p:txBody>
          <a:bodyPr wrap="square" rtlCol="0">
            <a:spAutoFit/>
          </a:bodyPr>
          <a:lstStyle/>
          <a:p>
            <a:pPr algn="ctr">
              <a:spcBef>
                <a:spcPts val="451"/>
              </a:spcBef>
            </a:pPr>
            <a:endParaRPr lang="es-ES" sz="752" b="1" dirty="0">
              <a:latin typeface="Arial" pitchFamily="34" charset="0"/>
              <a:cs typeface="Arial" pitchFamily="34" charset="0"/>
            </a:endParaRPr>
          </a:p>
          <a:p>
            <a:pPr marL="214870" indent="-214870" algn="just">
              <a:spcBef>
                <a:spcPts val="451"/>
              </a:spcBef>
              <a:buFont typeface="Arial"/>
              <a:buChar char="•"/>
            </a:pPr>
            <a:r>
              <a:rPr lang="es-ES" dirty="0">
                <a:solidFill>
                  <a:srgbClr val="003A5D"/>
                </a:solidFill>
                <a:latin typeface="Arial" pitchFamily="34" charset="0"/>
                <a:cs typeface="Arial" pitchFamily="34" charset="0"/>
              </a:rPr>
              <a:t>El ejercicio del derecho de acceso a la información no está condicionado a acreditar interés jurídico alguno o justificación para su uso.</a:t>
            </a:r>
          </a:p>
          <a:p>
            <a:pPr marL="214870" indent="-214870" algn="just">
              <a:spcBef>
                <a:spcPts val="451"/>
              </a:spcBef>
              <a:buFont typeface="Arial"/>
              <a:buChar char="•"/>
            </a:pPr>
            <a:r>
              <a:rPr lang="es-ES" dirty="0">
                <a:solidFill>
                  <a:srgbClr val="003A5D"/>
                </a:solidFill>
                <a:latin typeface="Arial" pitchFamily="34" charset="0"/>
                <a:cs typeface="Arial" pitchFamily="34" charset="0"/>
              </a:rPr>
              <a:t>Toda la actividad de los Sujetos Obligados en ejercicio de sus funciones debe documentarse.</a:t>
            </a:r>
          </a:p>
          <a:p>
            <a:pPr marL="214870" indent="-214870" algn="just">
              <a:spcBef>
                <a:spcPts val="451"/>
              </a:spcBef>
              <a:buFont typeface="Arial"/>
              <a:buChar char="•"/>
            </a:pPr>
            <a:r>
              <a:rPr lang="es-ES" dirty="0">
                <a:solidFill>
                  <a:srgbClr val="003A5D"/>
                </a:solidFill>
                <a:latin typeface="Arial" pitchFamily="34" charset="0"/>
                <a:cs typeface="Arial" pitchFamily="34" charset="0"/>
              </a:rPr>
              <a:t>Los </a:t>
            </a:r>
            <a:r>
              <a:rPr lang="es-ES" dirty="0" smtClean="0">
                <a:solidFill>
                  <a:srgbClr val="003A5D"/>
                </a:solidFill>
                <a:latin typeface="Arial" pitchFamily="34" charset="0"/>
                <a:cs typeface="Arial" pitchFamily="34" charset="0"/>
              </a:rPr>
              <a:t>sujetos obligados </a:t>
            </a:r>
            <a:r>
              <a:rPr lang="es-ES" dirty="0">
                <a:solidFill>
                  <a:srgbClr val="003A5D"/>
                </a:solidFill>
                <a:latin typeface="Arial" pitchFamily="34" charset="0"/>
                <a:cs typeface="Arial" pitchFamily="34" charset="0"/>
              </a:rPr>
              <a:t>deben integrar un Comité de Transparencia.</a:t>
            </a:r>
          </a:p>
          <a:p>
            <a:pPr marL="214870" indent="-214870" algn="just">
              <a:spcBef>
                <a:spcPts val="451"/>
              </a:spcBef>
              <a:buFont typeface="Arial"/>
              <a:buChar char="•"/>
            </a:pPr>
            <a:r>
              <a:rPr lang="es-ES" dirty="0">
                <a:solidFill>
                  <a:srgbClr val="003A5D"/>
                </a:solidFill>
                <a:latin typeface="Arial" pitchFamily="34" charset="0"/>
                <a:cs typeface="Arial" pitchFamily="34" charset="0"/>
              </a:rPr>
              <a:t>Capacitación constante, permanente y continua.</a:t>
            </a:r>
          </a:p>
          <a:p>
            <a:pPr marL="214870" indent="-214870" algn="just">
              <a:spcBef>
                <a:spcPts val="451"/>
              </a:spcBef>
              <a:buFont typeface="Arial"/>
              <a:buChar char="•"/>
            </a:pPr>
            <a:r>
              <a:rPr lang="es-ES" dirty="0">
                <a:solidFill>
                  <a:srgbClr val="003A5D"/>
                </a:solidFill>
                <a:latin typeface="Arial" pitchFamily="34" charset="0"/>
                <a:cs typeface="Arial" pitchFamily="34" charset="0"/>
              </a:rPr>
              <a:t>Formatos abiertos, accesibles y sencillos.</a:t>
            </a:r>
          </a:p>
          <a:p>
            <a:pPr marL="214870" indent="-214870" algn="just">
              <a:spcBef>
                <a:spcPts val="451"/>
              </a:spcBef>
              <a:buFont typeface="Arial"/>
              <a:buChar char="•"/>
            </a:pPr>
            <a:r>
              <a:rPr lang="es-ES" dirty="0">
                <a:solidFill>
                  <a:srgbClr val="003A5D"/>
                </a:solidFill>
                <a:latin typeface="Arial" pitchFamily="34" charset="0"/>
                <a:cs typeface="Arial" pitchFamily="34" charset="0"/>
              </a:rPr>
              <a:t>Publicar y mantener actualizada la información relativa a las obligaciones de transparencia.</a:t>
            </a:r>
          </a:p>
        </p:txBody>
      </p:sp>
      <p:sp>
        <p:nvSpPr>
          <p:cNvPr id="3" name="Rectángulo 2"/>
          <p:cNvSpPr/>
          <p:nvPr/>
        </p:nvSpPr>
        <p:spPr>
          <a:xfrm>
            <a:off x="1246204" y="1171694"/>
            <a:ext cx="5291000" cy="369332"/>
          </a:xfrm>
          <a:prstGeom prst="rect">
            <a:avLst/>
          </a:prstGeom>
        </p:spPr>
        <p:txBody>
          <a:bodyPr wrap="none">
            <a:spAutoFit/>
          </a:bodyPr>
          <a:lstStyle/>
          <a:p>
            <a:pPr lvl="0"/>
            <a:r>
              <a:rPr lang="es-ES" b="1" dirty="0" smtClean="0">
                <a:solidFill>
                  <a:schemeClr val="bg2">
                    <a:lumMod val="50000"/>
                  </a:schemeClr>
                </a:solidFill>
                <a:latin typeface="Arial Black" charset="0"/>
                <a:ea typeface="Arial Black" charset="0"/>
                <a:cs typeface="Arial Black" charset="0"/>
              </a:rPr>
              <a:t>PRINCIPALES ALCANCES Y PRINCIPIOS:</a:t>
            </a:r>
            <a:endParaRPr lang="es-ES"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2010283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1547564" y="1980457"/>
            <a:ext cx="6064113" cy="3078342"/>
          </a:xfrm>
        </p:spPr>
        <p:txBody>
          <a:bodyPr>
            <a:normAutofit fontScale="85000" lnSpcReduction="10000"/>
          </a:bodyPr>
          <a:lstStyle/>
          <a:p>
            <a:pPr marL="0" indent="0" algn="just">
              <a:lnSpc>
                <a:spcPct val="140000"/>
              </a:lnSpc>
              <a:buNone/>
            </a:pPr>
            <a:r>
              <a:rPr lang="es-ES" sz="2000" dirty="0" smtClean="0"/>
              <a:t>Confluyen </a:t>
            </a:r>
            <a:r>
              <a:rPr lang="es-ES" sz="2000" b="1" dirty="0"/>
              <a:t>representantes de la sociedad civil y de los tres órdenes de gobierno, </a:t>
            </a:r>
            <a:r>
              <a:rPr lang="es-ES" sz="2000" dirty="0"/>
              <a:t>entre ellos un representante del Consejo de la Judicatura Federal, a efecto de diseñar estrategias, metodologías y ejecutar acciones en contra de </a:t>
            </a:r>
            <a:r>
              <a:rPr lang="es-ES" sz="2000" dirty="0" smtClean="0"/>
              <a:t>la </a:t>
            </a:r>
            <a:r>
              <a:rPr lang="es-ES" sz="2000" dirty="0" err="1" smtClean="0"/>
              <a:t>corrupci</a:t>
            </a:r>
            <a:r>
              <a:rPr lang="es-ES_tradnl" sz="2000" dirty="0" err="1" smtClean="0"/>
              <a:t>ón</a:t>
            </a:r>
            <a:r>
              <a:rPr lang="es-ES_tradnl" sz="2000" dirty="0" smtClean="0"/>
              <a:t>.</a:t>
            </a:r>
            <a:endParaRPr lang="es-MX" sz="1805" dirty="0" smtClean="0">
              <a:latin typeface="Arial"/>
              <a:cs typeface="Arial"/>
            </a:endParaRPr>
          </a:p>
          <a:p>
            <a:pPr marL="0" indent="0" algn="just">
              <a:lnSpc>
                <a:spcPct val="140000"/>
              </a:lnSpc>
              <a:buNone/>
            </a:pPr>
            <a:r>
              <a:rPr lang="es-MX" sz="1805" b="1" dirty="0" smtClean="0">
                <a:latin typeface="Arial"/>
                <a:cs typeface="Arial"/>
              </a:rPr>
              <a:t>Secretaría </a:t>
            </a:r>
            <a:r>
              <a:rPr lang="es-MX" sz="1805" b="1" dirty="0">
                <a:latin typeface="Arial"/>
                <a:cs typeface="Arial"/>
              </a:rPr>
              <a:t>de la Función Pública, la Auditoría Superior de la Federación, así como por las entidades superiores de fiscalización y las contralorías de los estados de la </a:t>
            </a:r>
            <a:r>
              <a:rPr lang="es-MX" sz="1805" b="1" dirty="0" smtClean="0">
                <a:latin typeface="Arial"/>
                <a:cs typeface="Arial"/>
              </a:rPr>
              <a:t>República.</a:t>
            </a:r>
            <a:endParaRPr lang="es-ES" sz="1805" b="1" dirty="0">
              <a:latin typeface="Arial"/>
              <a:cs typeface="Arial"/>
            </a:endParaRPr>
          </a:p>
        </p:txBody>
      </p:sp>
      <p:sp>
        <p:nvSpPr>
          <p:cNvPr id="2" name="CuadroTexto 1"/>
          <p:cNvSpPr txBox="1"/>
          <p:nvPr/>
        </p:nvSpPr>
        <p:spPr>
          <a:xfrm>
            <a:off x="2286000" y="1190507"/>
            <a:ext cx="5325677" cy="369332"/>
          </a:xfrm>
          <a:prstGeom prst="rect">
            <a:avLst/>
          </a:prstGeom>
          <a:noFill/>
        </p:spPr>
        <p:txBody>
          <a:bodyPr wrap="square" rtlCol="0">
            <a:spAutoFit/>
          </a:bodyPr>
          <a:lstStyle/>
          <a:p>
            <a:r>
              <a:rPr lang="es-ES_tradnl" dirty="0" smtClean="0"/>
              <a:t>SISTEMA NACIONAL ANTICORRUPCIÓN</a:t>
            </a:r>
            <a:endParaRPr lang="es-ES" dirty="0"/>
          </a:p>
        </p:txBody>
      </p:sp>
      <p:sp>
        <p:nvSpPr>
          <p:cNvPr id="4" name="CuadroTexto 3"/>
          <p:cNvSpPr txBox="1"/>
          <p:nvPr/>
        </p:nvSpPr>
        <p:spPr>
          <a:xfrm>
            <a:off x="3352800" y="5664083"/>
            <a:ext cx="5547360" cy="646331"/>
          </a:xfrm>
          <a:prstGeom prst="rect">
            <a:avLst/>
          </a:prstGeom>
          <a:noFill/>
        </p:spPr>
        <p:txBody>
          <a:bodyPr wrap="square" rtlCol="0">
            <a:spAutoFit/>
          </a:bodyPr>
          <a:lstStyle/>
          <a:p>
            <a:r>
              <a:rPr lang="es-ES" i="1" dirty="0"/>
              <a:t>Congreso Nacional de Universidades. Universidad Autónoma de Guerrero.</a:t>
            </a:r>
          </a:p>
        </p:txBody>
      </p:sp>
    </p:spTree>
    <p:extLst>
      <p:ext uri="{BB962C8B-B14F-4D97-AF65-F5344CB8AC3E}">
        <p14:creationId xmlns:p14="http://schemas.microsoft.com/office/powerpoint/2010/main" val="587340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48232" y="1752524"/>
            <a:ext cx="6009969" cy="3425553"/>
          </a:xfrm>
          <a:prstGeom prst="rect">
            <a:avLst/>
          </a:prstGeom>
          <a:noFill/>
        </p:spPr>
        <p:txBody>
          <a:bodyPr wrap="square" rtlCol="0">
            <a:spAutoFit/>
          </a:bodyPr>
          <a:lstStyle/>
          <a:p>
            <a:pPr algn="just"/>
            <a:r>
              <a:rPr lang="es-ES" dirty="0">
                <a:solidFill>
                  <a:srgbClr val="003A5D"/>
                </a:solidFill>
                <a:latin typeface="Arial" pitchFamily="34" charset="0"/>
                <a:cs typeface="Arial" pitchFamily="34" charset="0"/>
              </a:rPr>
              <a:t>Cualquier persona podrá denunciar ante los órganos garantes la falta de publicación de las obligaciones de transparencia.</a:t>
            </a:r>
          </a:p>
          <a:p>
            <a:pPr algn="just"/>
            <a:endParaRPr lang="es-ES" dirty="0">
              <a:solidFill>
                <a:srgbClr val="003A5D"/>
              </a:solidFill>
              <a:latin typeface="Arial" pitchFamily="34" charset="0"/>
              <a:cs typeface="Arial" pitchFamily="34" charset="0"/>
            </a:endParaRPr>
          </a:p>
          <a:p>
            <a:pPr algn="just"/>
            <a:r>
              <a:rPr lang="es-ES" dirty="0">
                <a:solidFill>
                  <a:srgbClr val="003A5D"/>
                </a:solidFill>
                <a:latin typeface="Arial" pitchFamily="34" charset="0"/>
                <a:cs typeface="Arial" pitchFamily="34" charset="0"/>
              </a:rPr>
              <a:t>El INAI tendrá facultad de atracción para conocer recursos de revisión pendientes de resolución que lo ameriten por su interés y relevancia.</a:t>
            </a:r>
          </a:p>
          <a:p>
            <a:pPr algn="just"/>
            <a:endParaRPr lang="es-ES" dirty="0">
              <a:solidFill>
                <a:srgbClr val="003A5D"/>
              </a:solidFill>
              <a:latin typeface="Arial" pitchFamily="34" charset="0"/>
              <a:cs typeface="Arial" pitchFamily="34" charset="0"/>
            </a:endParaRPr>
          </a:p>
          <a:p>
            <a:pPr algn="just"/>
            <a:r>
              <a:rPr lang="es-ES" dirty="0">
                <a:solidFill>
                  <a:srgbClr val="003A5D"/>
                </a:solidFill>
                <a:latin typeface="Arial" pitchFamily="34" charset="0"/>
                <a:cs typeface="Arial" pitchFamily="34" charset="0"/>
              </a:rPr>
              <a:t>Los órganos garantes podrán imponer sanciones al servidor público tales como amonestación pública o multa (de 150 hasta 1500 veces el SMG vigente en el área de que se trate), hasta inhabilitación.</a:t>
            </a:r>
          </a:p>
        </p:txBody>
      </p:sp>
    </p:spTree>
    <p:extLst>
      <p:ext uri="{BB962C8B-B14F-4D97-AF65-F5344CB8AC3E}">
        <p14:creationId xmlns:p14="http://schemas.microsoft.com/office/powerpoint/2010/main" val="476633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31656" y="2075403"/>
            <a:ext cx="6118257" cy="3340145"/>
          </a:xfrm>
          <a:prstGeom prst="rect">
            <a:avLst/>
          </a:prstGeom>
          <a:noFill/>
        </p:spPr>
        <p:txBody>
          <a:bodyPr wrap="square" rtlCol="0">
            <a:spAutoFit/>
          </a:bodyPr>
          <a:lstStyle/>
          <a:p>
            <a:pPr marL="257844" indent="-257844" algn="just">
              <a:spcBef>
                <a:spcPts val="451"/>
              </a:spcBef>
              <a:buFont typeface="Arial"/>
              <a:buChar char="•"/>
            </a:pPr>
            <a:r>
              <a:rPr lang="es-ES" dirty="0">
                <a:solidFill>
                  <a:srgbClr val="003A5D"/>
                </a:solidFill>
                <a:latin typeface="Arial" pitchFamily="34" charset="0"/>
                <a:cs typeface="Arial" pitchFamily="34" charset="0"/>
              </a:rPr>
              <a:t>Se crea el Sistema Nacional de Transparencia, Acceso a la Información y Protección de Datos. Estará integrado por el INAI, los órganos garantes de los Estados, la ASF, el AGN y el INEGI.</a:t>
            </a:r>
          </a:p>
          <a:p>
            <a:pPr marL="257844" indent="-257844" algn="just">
              <a:spcBef>
                <a:spcPts val="451"/>
              </a:spcBef>
              <a:buFont typeface="Arial"/>
              <a:buChar char="•"/>
            </a:pPr>
            <a:r>
              <a:rPr lang="es-ES" dirty="0">
                <a:solidFill>
                  <a:srgbClr val="003A5D"/>
                </a:solidFill>
                <a:latin typeface="Arial" pitchFamily="34" charset="0"/>
                <a:cs typeface="Arial" pitchFamily="34" charset="0"/>
              </a:rPr>
              <a:t>Establecerá criterios para la publicación de indicadores de cumplimiento, en cuyo diseño interviene el Consejo Nacional de Armonización Contable.</a:t>
            </a:r>
          </a:p>
          <a:p>
            <a:pPr marL="257844" indent="-257844" algn="just">
              <a:spcBef>
                <a:spcPts val="451"/>
              </a:spcBef>
              <a:buFont typeface="Arial"/>
              <a:buChar char="•"/>
            </a:pPr>
            <a:r>
              <a:rPr lang="es-ES" dirty="0">
                <a:solidFill>
                  <a:srgbClr val="003A5D"/>
                </a:solidFill>
                <a:latin typeface="Arial" pitchFamily="34" charset="0"/>
                <a:cs typeface="Arial" pitchFamily="34" charset="0"/>
              </a:rPr>
              <a:t>Establecerá los criterios para implementar la Plataforma Nacional de Transparencia.</a:t>
            </a:r>
          </a:p>
          <a:p>
            <a:pPr marL="257844" indent="-257844" algn="just">
              <a:spcBef>
                <a:spcPts val="451"/>
              </a:spcBef>
              <a:buFont typeface="Arial"/>
              <a:buChar char="•"/>
            </a:pPr>
            <a:r>
              <a:rPr lang="es-ES" dirty="0">
                <a:solidFill>
                  <a:srgbClr val="003A5D"/>
                </a:solidFill>
                <a:latin typeface="Arial" pitchFamily="34" charset="0"/>
                <a:cs typeface="Arial" pitchFamily="34" charset="0"/>
              </a:rPr>
              <a:t>Los órganos de los Estados serán autónomos, independientes y especializados.</a:t>
            </a:r>
          </a:p>
        </p:txBody>
      </p:sp>
    </p:spTree>
    <p:extLst>
      <p:ext uri="{BB962C8B-B14F-4D97-AF65-F5344CB8AC3E}">
        <p14:creationId xmlns:p14="http://schemas.microsoft.com/office/powerpoint/2010/main" val="6653992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648232" y="2021260"/>
            <a:ext cx="6064113" cy="3681783"/>
          </a:xfrm>
        </p:spPr>
        <p:txBody>
          <a:bodyPr>
            <a:noAutofit/>
          </a:bodyPr>
          <a:lstStyle/>
          <a:p>
            <a:pPr marL="0" indent="0" algn="just">
              <a:lnSpc>
                <a:spcPct val="130000"/>
              </a:lnSpc>
              <a:buNone/>
            </a:pPr>
            <a:r>
              <a:rPr lang="es-ES_tradnl" sz="1800" dirty="0">
                <a:solidFill>
                  <a:srgbClr val="003A5D"/>
                </a:solidFill>
                <a:latin typeface="Arial" pitchFamily="34" charset="0"/>
                <a:cs typeface="Arial" pitchFamily="34" charset="0"/>
              </a:rPr>
              <a:t>“Son sujetos obligados a transparentar y permitir el acceso a su información y proteger los datos personales que obren en su poder: cualquier autoridad, entidad, órgano y organismo de los Poderes Ejecutivo, Legislativo y Judicial, órganos autónomos, partidos políticos, fideicomisos y fondos públicos, así como cualquier persona física, moral o sindicato que reciba y ejerza recursos públicos o realice actos de autoridad en los ámbitos federal, de las Entidades Federativas y municipal”.</a:t>
            </a:r>
          </a:p>
        </p:txBody>
      </p:sp>
      <p:sp>
        <p:nvSpPr>
          <p:cNvPr id="5" name="Rectángulo 4"/>
          <p:cNvSpPr/>
          <p:nvPr/>
        </p:nvSpPr>
        <p:spPr>
          <a:xfrm>
            <a:off x="1246204" y="1263134"/>
            <a:ext cx="6109365" cy="369332"/>
          </a:xfrm>
          <a:prstGeom prst="rect">
            <a:avLst/>
          </a:prstGeom>
        </p:spPr>
        <p:txBody>
          <a:bodyPr wrap="none">
            <a:spAutoFit/>
          </a:bodyPr>
          <a:lstStyle/>
          <a:p>
            <a:pPr lvl="0"/>
            <a:r>
              <a:rPr lang="es-ES" b="1" dirty="0" smtClean="0">
                <a:solidFill>
                  <a:schemeClr val="bg2">
                    <a:lumMod val="50000"/>
                  </a:schemeClr>
                </a:solidFill>
                <a:latin typeface="Arial Black" charset="0"/>
                <a:ea typeface="Arial Black" charset="0"/>
                <a:cs typeface="Arial Black" charset="0"/>
              </a:rPr>
              <a:t>SUJETOS OBLIGADOS (ART. 23 DE LA LGTAIP):</a:t>
            </a:r>
            <a:endParaRPr lang="es-ES"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418012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648232" y="2021260"/>
            <a:ext cx="6064113" cy="3681783"/>
          </a:xfrm>
        </p:spPr>
        <p:txBody>
          <a:bodyPr>
            <a:noAutofit/>
          </a:bodyPr>
          <a:lstStyle/>
          <a:p>
            <a:pPr algn="just">
              <a:lnSpc>
                <a:spcPct val="120000"/>
              </a:lnSpc>
              <a:spcBef>
                <a:spcPts val="600"/>
              </a:spcBef>
            </a:pPr>
            <a:r>
              <a:rPr lang="es-ES_tradnl" sz="1800" b="1" dirty="0"/>
              <a:t>Artículo 70. </a:t>
            </a:r>
            <a:r>
              <a:rPr lang="es-ES_tradnl" sz="1800" dirty="0"/>
              <a:t>En la Ley Federal y de las entidades federativas se contemplará que los sujetos obligados pongan a disposición del público y mantengan actualizada, en los respectivos medios electrónicos , de acuerdo con sus facultades, atribuciones, funciones u objeto social, según corresponda, la información, por lo menos de los temas, documentos y políticas que a continuación se señalan:</a:t>
            </a:r>
            <a:r>
              <a:rPr lang="es-ES_tradnl" sz="1800" b="1" dirty="0"/>
              <a:t> </a:t>
            </a:r>
          </a:p>
          <a:p>
            <a:pPr algn="just">
              <a:lnSpc>
                <a:spcPct val="120000"/>
              </a:lnSpc>
              <a:spcBef>
                <a:spcPts val="600"/>
              </a:spcBef>
            </a:pPr>
            <a:r>
              <a:rPr lang="es-ES_tradnl" sz="1800" b="1" dirty="0">
                <a:latin typeface="Arial" pitchFamily="34" charset="0"/>
                <a:cs typeface="Arial" pitchFamily="34" charset="0"/>
              </a:rPr>
              <a:t>(Se listan las obligaciones de transparencia en 48 fracciones)</a:t>
            </a:r>
            <a:endParaRPr lang="es-MX" sz="1800" dirty="0">
              <a:latin typeface="Arial" pitchFamily="34" charset="0"/>
              <a:cs typeface="Arial" pitchFamily="34" charset="0"/>
            </a:endParaRPr>
          </a:p>
        </p:txBody>
      </p:sp>
      <p:sp>
        <p:nvSpPr>
          <p:cNvPr id="5" name="Rectángulo 4"/>
          <p:cNvSpPr/>
          <p:nvPr/>
        </p:nvSpPr>
        <p:spPr>
          <a:xfrm>
            <a:off x="2465404" y="1234105"/>
            <a:ext cx="4854727" cy="369332"/>
          </a:xfrm>
          <a:prstGeom prst="rect">
            <a:avLst/>
          </a:prstGeom>
        </p:spPr>
        <p:txBody>
          <a:bodyPr wrap="none">
            <a:spAutoFit/>
          </a:bodyPr>
          <a:lstStyle/>
          <a:p>
            <a:pPr lvl="0"/>
            <a:r>
              <a:rPr lang="es-ES" b="1" smtClean="0">
                <a:solidFill>
                  <a:schemeClr val="bg2">
                    <a:lumMod val="50000"/>
                  </a:schemeClr>
                </a:solidFill>
                <a:latin typeface="Arial Black" charset="0"/>
                <a:ea typeface="Arial Black" charset="0"/>
                <a:cs typeface="Arial Black" charset="0"/>
              </a:rPr>
              <a:t>OBLIGACIONES DE TRANSPARENCIA</a:t>
            </a:r>
            <a:endParaRPr lang="es-ES"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262178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201059" y="870060"/>
            <a:ext cx="7607661" cy="646331"/>
          </a:xfrm>
          <a:prstGeom prst="rect">
            <a:avLst/>
          </a:prstGeom>
          <a:noFill/>
        </p:spPr>
        <p:txBody>
          <a:bodyPr wrap="square" rtlCol="0">
            <a:spAutoFit/>
          </a:bodyPr>
          <a:lstStyle/>
          <a:p>
            <a:pPr algn="just"/>
            <a:r>
              <a:rPr lang="es-ES" b="1" dirty="0">
                <a:solidFill>
                  <a:schemeClr val="bg2">
                    <a:lumMod val="50000"/>
                  </a:schemeClr>
                </a:solidFill>
                <a:latin typeface="Arial Black" charset="0"/>
                <a:ea typeface="Arial Black" charset="0"/>
                <a:cs typeface="Arial Black" charset="0"/>
              </a:rPr>
              <a:t>LEY DE TRANSPARENCIA Y ACCESO A LA INFORMACIÓN </a:t>
            </a:r>
            <a:r>
              <a:rPr lang="es-ES" b="1" dirty="0" smtClean="0">
                <a:solidFill>
                  <a:schemeClr val="bg2">
                    <a:lumMod val="50000"/>
                  </a:schemeClr>
                </a:solidFill>
                <a:latin typeface="Arial Black" charset="0"/>
                <a:ea typeface="Arial Black" charset="0"/>
                <a:cs typeface="Arial Black" charset="0"/>
              </a:rPr>
              <a:t>PÚBLICA (Puebla)</a:t>
            </a:r>
            <a:endParaRPr lang="es-MX" b="1" dirty="0">
              <a:solidFill>
                <a:schemeClr val="bg2">
                  <a:lumMod val="50000"/>
                </a:schemeClr>
              </a:solidFill>
              <a:latin typeface="Arial Black" charset="0"/>
              <a:ea typeface="Arial Black" charset="0"/>
              <a:cs typeface="Arial Black" charset="0"/>
            </a:endParaRPr>
          </a:p>
        </p:txBody>
      </p:sp>
      <p:sp>
        <p:nvSpPr>
          <p:cNvPr id="8" name="Marcador de contenido 2"/>
          <p:cNvSpPr>
            <a:spLocks noGrp="1"/>
          </p:cNvSpPr>
          <p:nvPr>
            <p:ph idx="1"/>
          </p:nvPr>
        </p:nvSpPr>
        <p:spPr>
          <a:xfrm>
            <a:off x="518160" y="1699260"/>
            <a:ext cx="8290559" cy="4579620"/>
          </a:xfrm>
        </p:spPr>
        <p:txBody>
          <a:bodyPr>
            <a:noAutofit/>
          </a:bodyPr>
          <a:lstStyle/>
          <a:p>
            <a:pPr marL="0" indent="0">
              <a:buNone/>
            </a:pPr>
            <a:endParaRPr lang="es-MX" sz="1500" dirty="0">
              <a:solidFill>
                <a:srgbClr val="254061"/>
              </a:solidFill>
              <a:latin typeface="Arial" pitchFamily="34" charset="0"/>
              <a:cs typeface="Arial" pitchFamily="34" charset="0"/>
            </a:endParaRPr>
          </a:p>
          <a:p>
            <a:r>
              <a:rPr lang="es-MX" sz="1500" dirty="0">
                <a:solidFill>
                  <a:srgbClr val="254061"/>
                </a:solidFill>
                <a:latin typeface="Arial" pitchFamily="34" charset="0"/>
                <a:cs typeface="Arial" pitchFamily="34" charset="0"/>
              </a:rPr>
              <a:t>I. El marco normativo aplicable y vigente del sujeto obligado</a:t>
            </a:r>
          </a:p>
          <a:p>
            <a:r>
              <a:rPr lang="es-MX" sz="1500" dirty="0">
                <a:solidFill>
                  <a:srgbClr val="254061"/>
                </a:solidFill>
                <a:latin typeface="Arial" pitchFamily="34" charset="0"/>
                <a:cs typeface="Arial" pitchFamily="34" charset="0"/>
              </a:rPr>
              <a:t>II. Su estructura orgánica completa</a:t>
            </a:r>
          </a:p>
          <a:p>
            <a:r>
              <a:rPr lang="es-MX" sz="1500" dirty="0">
                <a:solidFill>
                  <a:srgbClr val="254061"/>
                </a:solidFill>
                <a:latin typeface="Arial" pitchFamily="34" charset="0"/>
                <a:cs typeface="Arial" pitchFamily="34" charset="0"/>
              </a:rPr>
              <a:t>III. Las facultades de cada área</a:t>
            </a:r>
          </a:p>
          <a:p>
            <a:r>
              <a:rPr lang="es-MX" sz="1500" dirty="0">
                <a:solidFill>
                  <a:srgbClr val="254061"/>
                </a:solidFill>
                <a:latin typeface="Arial" pitchFamily="34" charset="0"/>
                <a:cs typeface="Arial" pitchFamily="34" charset="0"/>
              </a:rPr>
              <a:t>IV. Las metas y objetivos de cada área</a:t>
            </a:r>
          </a:p>
          <a:p>
            <a:r>
              <a:rPr lang="es-MX" sz="1500" dirty="0">
                <a:solidFill>
                  <a:srgbClr val="254061"/>
                </a:solidFill>
                <a:latin typeface="Arial" pitchFamily="34" charset="0"/>
                <a:cs typeface="Arial" pitchFamily="34" charset="0"/>
              </a:rPr>
              <a:t> V. Los indicadores relacionados con temas de interés público o trascendencia social que conforme a sus funciones, deban establecer</a:t>
            </a:r>
          </a:p>
          <a:p>
            <a:r>
              <a:rPr lang="es-MX" sz="1500" dirty="0">
                <a:solidFill>
                  <a:srgbClr val="254061"/>
                </a:solidFill>
                <a:latin typeface="Arial" pitchFamily="34" charset="0"/>
                <a:cs typeface="Arial" pitchFamily="34" charset="0"/>
              </a:rPr>
              <a:t>VI. Los indicadores que permitan rendir cuenta de sus objetivos y resultados</a:t>
            </a:r>
          </a:p>
          <a:p>
            <a:r>
              <a:rPr lang="es-MX" sz="1500" dirty="0">
                <a:solidFill>
                  <a:srgbClr val="254061"/>
                </a:solidFill>
                <a:latin typeface="Arial" pitchFamily="34" charset="0"/>
                <a:cs typeface="Arial" pitchFamily="34" charset="0"/>
              </a:rPr>
              <a:t>VII. El directorio de los integrantes del sujeto obligado, a partir del nivel de jefe de departamento o su equivalente</a:t>
            </a:r>
          </a:p>
          <a:p>
            <a:r>
              <a:rPr lang="es-MX" sz="1500" dirty="0">
                <a:solidFill>
                  <a:srgbClr val="254061"/>
                </a:solidFill>
                <a:latin typeface="Arial" pitchFamily="34" charset="0"/>
                <a:cs typeface="Arial" pitchFamily="34" charset="0"/>
              </a:rPr>
              <a:t>VIII. La remuneración mensual bruta y neta, de manera desglosada, de todos los niveles jerárquicos de los sujetos obligados;</a:t>
            </a:r>
          </a:p>
          <a:p>
            <a:endParaRPr lang="es-MX" sz="1350" dirty="0"/>
          </a:p>
        </p:txBody>
      </p:sp>
    </p:spTree>
    <p:extLst>
      <p:ext uri="{BB962C8B-B14F-4D97-AF65-F5344CB8AC3E}">
        <p14:creationId xmlns:p14="http://schemas.microsoft.com/office/powerpoint/2010/main" val="1187372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idx="1"/>
          </p:nvPr>
        </p:nvSpPr>
        <p:spPr>
          <a:xfrm>
            <a:off x="388620" y="1583123"/>
            <a:ext cx="8488679" cy="3713264"/>
          </a:xfrm>
        </p:spPr>
        <p:txBody>
          <a:bodyPr>
            <a:noAutofit/>
          </a:bodyPr>
          <a:lstStyle/>
          <a:p>
            <a:pPr marL="0"/>
            <a:r>
              <a:rPr lang="es-MX" sz="1500" dirty="0">
                <a:solidFill>
                  <a:srgbClr val="254061"/>
                </a:solidFill>
                <a:latin typeface="Arial" pitchFamily="34" charset="0"/>
                <a:cs typeface="Arial" pitchFamily="34" charset="0"/>
              </a:rPr>
              <a:t>IX. Los gastos de representación y viáticos</a:t>
            </a:r>
          </a:p>
          <a:p>
            <a:pPr marL="0"/>
            <a:r>
              <a:rPr lang="es-MX" sz="1500" dirty="0">
                <a:solidFill>
                  <a:srgbClr val="254061"/>
                </a:solidFill>
                <a:latin typeface="Arial" pitchFamily="34" charset="0"/>
                <a:cs typeface="Arial" pitchFamily="34" charset="0"/>
              </a:rPr>
              <a:t>X. El número total de las plazas y del personal de base y confianza</a:t>
            </a:r>
          </a:p>
          <a:p>
            <a:pPr marL="0"/>
            <a:r>
              <a:rPr lang="es-MX" sz="1500" dirty="0">
                <a:solidFill>
                  <a:srgbClr val="254061"/>
                </a:solidFill>
                <a:latin typeface="Arial" pitchFamily="34" charset="0"/>
                <a:cs typeface="Arial" pitchFamily="34" charset="0"/>
              </a:rPr>
              <a:t>XI. Las contrataciones de servicios profesionales por honorarios</a:t>
            </a:r>
          </a:p>
          <a:p>
            <a:pPr marL="0"/>
            <a:r>
              <a:rPr lang="es-MX" sz="1500" dirty="0">
                <a:solidFill>
                  <a:srgbClr val="254061"/>
                </a:solidFill>
                <a:latin typeface="Arial" pitchFamily="34" charset="0"/>
                <a:cs typeface="Arial" pitchFamily="34" charset="0"/>
              </a:rPr>
              <a:t>XII. La información en versión pública de las declaraciones patrimoniales de los servidores públicos que así lo determinen</a:t>
            </a:r>
          </a:p>
          <a:p>
            <a:pPr marL="0"/>
            <a:r>
              <a:rPr lang="es-MX" sz="1500" dirty="0">
                <a:solidFill>
                  <a:srgbClr val="254061"/>
                </a:solidFill>
                <a:latin typeface="Arial" pitchFamily="34" charset="0"/>
                <a:cs typeface="Arial" pitchFamily="34" charset="0"/>
              </a:rPr>
              <a:t>XIII. El domicilio y datos de contacto de la Unidad de Transparencia, además de la dirección electrónica donde podrán recibirse las solicitudes de acceso a la información.</a:t>
            </a:r>
          </a:p>
          <a:p>
            <a:pPr marL="0"/>
            <a:r>
              <a:rPr lang="es-MX" sz="1500" dirty="0">
                <a:solidFill>
                  <a:srgbClr val="254061"/>
                </a:solidFill>
                <a:latin typeface="Arial" pitchFamily="34" charset="0"/>
                <a:cs typeface="Arial" pitchFamily="34" charset="0"/>
              </a:rPr>
              <a:t>XIII. El domicilio y datos de contacto de la Unidad de Transparencia, además de la dirección electrónica donde podrán recibirse las solicitudes de acceso a la información.</a:t>
            </a:r>
          </a:p>
          <a:p>
            <a:pPr marL="0"/>
            <a:r>
              <a:rPr lang="es-MX" sz="1500" dirty="0">
                <a:solidFill>
                  <a:srgbClr val="254061"/>
                </a:solidFill>
                <a:latin typeface="Arial" pitchFamily="34" charset="0"/>
                <a:cs typeface="Arial" pitchFamily="34" charset="0"/>
              </a:rPr>
              <a:t>XV. La información de los programas de subsidios, estímulos y apoyos que ofrecen </a:t>
            </a:r>
          </a:p>
          <a:p>
            <a:pPr marL="0"/>
            <a:r>
              <a:rPr lang="es-MX" sz="1500" dirty="0">
                <a:solidFill>
                  <a:srgbClr val="254061"/>
                </a:solidFill>
                <a:latin typeface="Arial" pitchFamily="34" charset="0"/>
                <a:cs typeface="Arial" pitchFamily="34" charset="0"/>
              </a:rPr>
              <a:t>XVI. Las condiciones generales de trabajo, contratos o convenios que regulen las relaciones laborales del personal de base o de confianza</a:t>
            </a:r>
          </a:p>
          <a:p>
            <a:pPr marL="0"/>
            <a:r>
              <a:rPr lang="es-MX" sz="1500" dirty="0">
                <a:solidFill>
                  <a:srgbClr val="254061"/>
                </a:solidFill>
                <a:latin typeface="Arial" pitchFamily="34" charset="0"/>
                <a:cs typeface="Arial" pitchFamily="34" charset="0"/>
              </a:rPr>
              <a:t>XVII. La información curricular, desde el nivel de jefe de departamento o equivalente hasta el titular del sujeto obligado</a:t>
            </a:r>
          </a:p>
          <a:p>
            <a:pPr marL="0"/>
            <a:r>
              <a:rPr lang="es-MX" sz="1500" dirty="0">
                <a:solidFill>
                  <a:srgbClr val="254061"/>
                </a:solidFill>
                <a:latin typeface="Arial" pitchFamily="34" charset="0"/>
                <a:cs typeface="Arial" pitchFamily="34" charset="0"/>
              </a:rPr>
              <a:t>XVIII. El listado de servidores públicos con sanciones administrativas definitivas, especificando la causa de sanción y la disposición</a:t>
            </a:r>
          </a:p>
        </p:txBody>
      </p:sp>
      <p:sp>
        <p:nvSpPr>
          <p:cNvPr id="6" name="1 CuadroTexto"/>
          <p:cNvSpPr txBox="1"/>
          <p:nvPr/>
        </p:nvSpPr>
        <p:spPr>
          <a:xfrm>
            <a:off x="1201059" y="870060"/>
            <a:ext cx="7607661" cy="646331"/>
          </a:xfrm>
          <a:prstGeom prst="rect">
            <a:avLst/>
          </a:prstGeom>
          <a:noFill/>
        </p:spPr>
        <p:txBody>
          <a:bodyPr wrap="square" rtlCol="0">
            <a:spAutoFit/>
          </a:bodyPr>
          <a:lstStyle/>
          <a:p>
            <a:pPr algn="just"/>
            <a:r>
              <a:rPr lang="es-ES" b="1" dirty="0">
                <a:solidFill>
                  <a:schemeClr val="bg2">
                    <a:lumMod val="50000"/>
                  </a:schemeClr>
                </a:solidFill>
                <a:latin typeface="Arial Black" charset="0"/>
                <a:ea typeface="Arial Black" charset="0"/>
                <a:cs typeface="Arial Black" charset="0"/>
              </a:rPr>
              <a:t>LEY DE TRANSPARENCIA Y ACCESO A LA INFORMACIÓN </a:t>
            </a:r>
            <a:r>
              <a:rPr lang="es-ES" b="1" dirty="0" smtClean="0">
                <a:solidFill>
                  <a:schemeClr val="bg2">
                    <a:lumMod val="50000"/>
                  </a:schemeClr>
                </a:solidFill>
                <a:latin typeface="Arial Black" charset="0"/>
                <a:ea typeface="Arial Black" charset="0"/>
                <a:cs typeface="Arial Black" charset="0"/>
              </a:rPr>
              <a:t>PÚBLICA</a:t>
            </a:r>
            <a:endParaRPr lang="es-MX"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752567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idx="1"/>
          </p:nvPr>
        </p:nvSpPr>
        <p:spPr>
          <a:xfrm>
            <a:off x="365760" y="1630680"/>
            <a:ext cx="8442959" cy="4145767"/>
          </a:xfrm>
        </p:spPr>
        <p:txBody>
          <a:bodyPr>
            <a:noAutofit/>
          </a:bodyPr>
          <a:lstStyle/>
          <a:p>
            <a:pPr marL="0"/>
            <a:r>
              <a:rPr lang="es-MX" sz="1400" dirty="0">
                <a:solidFill>
                  <a:srgbClr val="254061"/>
                </a:solidFill>
                <a:latin typeface="Arial" pitchFamily="34" charset="0"/>
                <a:cs typeface="Arial" pitchFamily="34" charset="0"/>
              </a:rPr>
              <a:t>XIX. Los servicios que ofrecen señalando los requisitos para acceder a ellos;</a:t>
            </a:r>
          </a:p>
          <a:p>
            <a:pPr marL="0"/>
            <a:r>
              <a:rPr lang="es-MX" sz="1400" dirty="0">
                <a:solidFill>
                  <a:srgbClr val="254061"/>
                </a:solidFill>
                <a:latin typeface="Arial" pitchFamily="34" charset="0"/>
                <a:cs typeface="Arial" pitchFamily="34" charset="0"/>
              </a:rPr>
              <a:t>XX. Los trámites, requisitos y formatos que ofrecen;</a:t>
            </a:r>
          </a:p>
          <a:p>
            <a:pPr marL="0"/>
            <a:r>
              <a:rPr lang="es-MX" sz="1400" dirty="0">
                <a:solidFill>
                  <a:srgbClr val="254061"/>
                </a:solidFill>
                <a:latin typeface="Arial" pitchFamily="34" charset="0"/>
                <a:cs typeface="Arial" pitchFamily="34" charset="0"/>
              </a:rPr>
              <a:t>XXI. La información financiera sobre el presupuesto asignado, así como los informes del ejercicio trimestral del gasto, en términos de la Ley General de Contabilidad Gubernamental y demás normatividad aplicable, y la cuenta pública;</a:t>
            </a:r>
          </a:p>
          <a:p>
            <a:pPr marL="0"/>
            <a:r>
              <a:rPr lang="es-MX" sz="1400" dirty="0">
                <a:solidFill>
                  <a:srgbClr val="254061"/>
                </a:solidFill>
                <a:latin typeface="Arial" pitchFamily="34" charset="0"/>
                <a:cs typeface="Arial" pitchFamily="34" charset="0"/>
              </a:rPr>
              <a:t>XXII. La información relativa a la deuda pública en términos de la normatividad aplicable;</a:t>
            </a:r>
          </a:p>
          <a:p>
            <a:pPr marL="0"/>
            <a:r>
              <a:rPr lang="es-MX" sz="1400" dirty="0">
                <a:solidFill>
                  <a:srgbClr val="254061"/>
                </a:solidFill>
                <a:latin typeface="Arial" pitchFamily="34" charset="0"/>
                <a:cs typeface="Arial" pitchFamily="34" charset="0"/>
              </a:rPr>
              <a:t>XXIII. Los montos destinados a gastos relativos a comunicación social y publicidad oficial desglosada por tipo de medio, proveedores, número de contrato y concepto o campaña;</a:t>
            </a:r>
          </a:p>
          <a:p>
            <a:pPr marL="0"/>
            <a:r>
              <a:rPr lang="es-MX" sz="1400" dirty="0">
                <a:solidFill>
                  <a:srgbClr val="254061"/>
                </a:solidFill>
                <a:latin typeface="Arial" pitchFamily="34" charset="0"/>
                <a:cs typeface="Arial" pitchFamily="34" charset="0"/>
              </a:rPr>
              <a:t>XXIV. Los informes de resultados de las auditorías al ejercicio presupuestal de cada sujeto obligado que se realicen y, en su caso, las aclaraciones que correspondan; </a:t>
            </a:r>
          </a:p>
          <a:p>
            <a:pPr marL="0"/>
            <a:r>
              <a:rPr lang="es-MX" sz="1400" dirty="0">
                <a:solidFill>
                  <a:srgbClr val="254061"/>
                </a:solidFill>
                <a:latin typeface="Arial" pitchFamily="34" charset="0"/>
                <a:cs typeface="Arial" pitchFamily="34" charset="0"/>
              </a:rPr>
              <a:t>XXV. El resultado de la dictaminación de los estados financieros; </a:t>
            </a:r>
          </a:p>
          <a:p>
            <a:pPr marL="0"/>
            <a:r>
              <a:rPr lang="es-MX" sz="1400" dirty="0">
                <a:solidFill>
                  <a:srgbClr val="254061"/>
                </a:solidFill>
                <a:latin typeface="Arial" pitchFamily="34" charset="0"/>
                <a:cs typeface="Arial" pitchFamily="34" charset="0"/>
              </a:rPr>
              <a:t>XXVI. Los montos, criterios, convocatorias y listado de personas físicas o morales a quienes, por cualquier motivo, se les asigne o permita usar recursos públicos o, en los términos de las disposiciones aplicables, realicen actos de autoridad. Asimismo, los informes que dichas personas les entreguen sobre el uso y destino de dichos recursos;</a:t>
            </a:r>
          </a:p>
          <a:p>
            <a:pPr marL="0"/>
            <a:r>
              <a:rPr lang="es-MX" sz="1400" dirty="0">
                <a:solidFill>
                  <a:srgbClr val="254061"/>
                </a:solidFill>
                <a:latin typeface="Arial" pitchFamily="34" charset="0"/>
                <a:cs typeface="Arial" pitchFamily="34" charset="0"/>
              </a:rPr>
              <a:t>XXVII. Las concesiones, contratos, convenios, permisos, licencias o autorizaciones otorgados, dando a conocer los titulares de aquéllos, debiendo publicarse su objeto, nombre o razón social del titular, vigencia, tipo, términos, condiciones, monto y modificaciones, así como si el procedimiento involucra el aprovechamiento de bienes, servicios y/o recursos públicos;</a:t>
            </a:r>
          </a:p>
        </p:txBody>
      </p:sp>
      <p:sp>
        <p:nvSpPr>
          <p:cNvPr id="6" name="1 CuadroTexto"/>
          <p:cNvSpPr txBox="1"/>
          <p:nvPr/>
        </p:nvSpPr>
        <p:spPr>
          <a:xfrm>
            <a:off x="1201059" y="870060"/>
            <a:ext cx="7607661" cy="646331"/>
          </a:xfrm>
          <a:prstGeom prst="rect">
            <a:avLst/>
          </a:prstGeom>
          <a:noFill/>
        </p:spPr>
        <p:txBody>
          <a:bodyPr wrap="square" rtlCol="0">
            <a:spAutoFit/>
          </a:bodyPr>
          <a:lstStyle/>
          <a:p>
            <a:pPr algn="just"/>
            <a:r>
              <a:rPr lang="es-ES" b="1" dirty="0">
                <a:solidFill>
                  <a:schemeClr val="bg2">
                    <a:lumMod val="50000"/>
                  </a:schemeClr>
                </a:solidFill>
                <a:latin typeface="Arial Black" charset="0"/>
                <a:ea typeface="Arial Black" charset="0"/>
                <a:cs typeface="Arial Black" charset="0"/>
              </a:rPr>
              <a:t>LEY DE TRANSPARENCIA Y ACCESO A LA INFORMACIÓN </a:t>
            </a:r>
            <a:r>
              <a:rPr lang="es-ES" b="1" dirty="0" smtClean="0">
                <a:solidFill>
                  <a:schemeClr val="bg2">
                    <a:lumMod val="50000"/>
                  </a:schemeClr>
                </a:solidFill>
                <a:latin typeface="Arial Black" charset="0"/>
                <a:ea typeface="Arial Black" charset="0"/>
                <a:cs typeface="Arial Black" charset="0"/>
              </a:rPr>
              <a:t>PÚBLICA</a:t>
            </a:r>
            <a:endParaRPr lang="es-MX"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524606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idx="1"/>
          </p:nvPr>
        </p:nvSpPr>
        <p:spPr>
          <a:xfrm>
            <a:off x="594359" y="1630680"/>
            <a:ext cx="7975051" cy="4145767"/>
          </a:xfrm>
        </p:spPr>
        <p:txBody>
          <a:bodyPr>
            <a:noAutofit/>
          </a:bodyPr>
          <a:lstStyle/>
          <a:p>
            <a:pPr marL="0"/>
            <a:r>
              <a:rPr lang="es-MX" sz="1500" dirty="0">
                <a:solidFill>
                  <a:schemeClr val="accent1">
                    <a:lumMod val="50000"/>
                  </a:schemeClr>
                </a:solidFill>
                <a:latin typeface="Arial"/>
                <a:cs typeface="Arial"/>
              </a:rPr>
              <a:t>XXVIII. La información de los resultados sobre procedimientos de adjudicación directa, invitación restringida y licitación de cualquier naturaleza, incluyendo la versión pública del expediente respectivo y de los contratos celebrados</a:t>
            </a:r>
          </a:p>
          <a:p>
            <a:pPr marL="0"/>
            <a:r>
              <a:rPr lang="es-MX" sz="1500" dirty="0">
                <a:solidFill>
                  <a:schemeClr val="accent1">
                    <a:lumMod val="50000"/>
                  </a:schemeClr>
                </a:solidFill>
                <a:latin typeface="Arial"/>
                <a:cs typeface="Arial"/>
              </a:rPr>
              <a:t>XXIX. Los informes que por disposición legal genere el sujeto obligado;</a:t>
            </a:r>
          </a:p>
          <a:p>
            <a:pPr marL="0"/>
            <a:r>
              <a:rPr lang="es-MX" sz="1500" dirty="0">
                <a:solidFill>
                  <a:schemeClr val="accent1">
                    <a:lumMod val="50000"/>
                  </a:schemeClr>
                </a:solidFill>
                <a:latin typeface="Arial"/>
                <a:cs typeface="Arial"/>
              </a:rPr>
              <a:t>XXX. Las estadísticas que generen en cumplimiento de sus facultades, competencias o funciones con la mayor desagregación posible de información;</a:t>
            </a:r>
          </a:p>
          <a:p>
            <a:pPr marL="0"/>
            <a:r>
              <a:rPr lang="es-MX" sz="1500" dirty="0">
                <a:solidFill>
                  <a:schemeClr val="accent1">
                    <a:lumMod val="50000"/>
                  </a:schemeClr>
                </a:solidFill>
                <a:latin typeface="Arial"/>
                <a:cs typeface="Arial"/>
              </a:rPr>
              <a:t>XXXI. Informe de avances programáticos o presupuestales, balances generales y su estado financiero;</a:t>
            </a:r>
          </a:p>
          <a:p>
            <a:pPr marL="0"/>
            <a:r>
              <a:rPr lang="es-MX" sz="1500" dirty="0">
                <a:solidFill>
                  <a:schemeClr val="accent1">
                    <a:lumMod val="50000"/>
                  </a:schemeClr>
                </a:solidFill>
                <a:latin typeface="Arial"/>
                <a:cs typeface="Arial"/>
              </a:rPr>
              <a:t>XXXII. Padrón de proveedores y contratistas; </a:t>
            </a:r>
          </a:p>
          <a:p>
            <a:pPr marL="0"/>
            <a:r>
              <a:rPr lang="es-MX" sz="1500" dirty="0">
                <a:solidFill>
                  <a:schemeClr val="accent1">
                    <a:lumMod val="50000"/>
                  </a:schemeClr>
                </a:solidFill>
                <a:latin typeface="Arial"/>
                <a:cs typeface="Arial"/>
              </a:rPr>
              <a:t>XXXIII. Los convenios de coordinación de concertación con los sectores social y privado; </a:t>
            </a:r>
          </a:p>
          <a:p>
            <a:pPr marL="0"/>
            <a:r>
              <a:rPr lang="es-MX" sz="1500" dirty="0">
                <a:solidFill>
                  <a:schemeClr val="accent1">
                    <a:lumMod val="50000"/>
                  </a:schemeClr>
                </a:solidFill>
                <a:latin typeface="Arial"/>
                <a:cs typeface="Arial"/>
              </a:rPr>
              <a:t>XXXIV. El inventario de bienes muebles e inmuebles en posesión y propiedad;</a:t>
            </a:r>
          </a:p>
          <a:p>
            <a:pPr marL="0"/>
            <a:r>
              <a:rPr lang="es-MX" sz="1500" dirty="0">
                <a:solidFill>
                  <a:schemeClr val="accent1">
                    <a:lumMod val="50000"/>
                  </a:schemeClr>
                </a:solidFill>
                <a:latin typeface="Arial"/>
                <a:cs typeface="Arial"/>
              </a:rPr>
              <a:t>XXXV. Las recomendaciones emitidas por los órganos públicos del Estado Mexicano u organismos internacionales garantes de los derechos humanos, así como las acciones que han llevado a cabo para su atención;</a:t>
            </a:r>
          </a:p>
          <a:p>
            <a:pPr marL="0"/>
            <a:r>
              <a:rPr lang="es-MX" sz="1500" dirty="0">
                <a:solidFill>
                  <a:schemeClr val="accent1">
                    <a:lumMod val="50000"/>
                  </a:schemeClr>
                </a:solidFill>
                <a:latin typeface="Arial"/>
                <a:cs typeface="Arial"/>
              </a:rPr>
              <a:t>XXXVI. Las resoluciones y laudos que se emitan en procesos o procedimientos seguidos en forma de juicio;</a:t>
            </a:r>
          </a:p>
        </p:txBody>
      </p:sp>
      <p:sp>
        <p:nvSpPr>
          <p:cNvPr id="6" name="1 CuadroTexto"/>
          <p:cNvSpPr txBox="1"/>
          <p:nvPr/>
        </p:nvSpPr>
        <p:spPr>
          <a:xfrm>
            <a:off x="1201059" y="870060"/>
            <a:ext cx="7607661" cy="646331"/>
          </a:xfrm>
          <a:prstGeom prst="rect">
            <a:avLst/>
          </a:prstGeom>
          <a:noFill/>
        </p:spPr>
        <p:txBody>
          <a:bodyPr wrap="square" rtlCol="0">
            <a:spAutoFit/>
          </a:bodyPr>
          <a:lstStyle/>
          <a:p>
            <a:pPr algn="just"/>
            <a:r>
              <a:rPr lang="es-ES" b="1" dirty="0">
                <a:solidFill>
                  <a:schemeClr val="bg2">
                    <a:lumMod val="50000"/>
                  </a:schemeClr>
                </a:solidFill>
                <a:latin typeface="Arial Black" charset="0"/>
                <a:ea typeface="Arial Black" charset="0"/>
                <a:cs typeface="Arial Black" charset="0"/>
              </a:rPr>
              <a:t>LEY DE TRANSPARENCIA Y ACCESO A LA INFORMACIÓN </a:t>
            </a:r>
            <a:r>
              <a:rPr lang="es-ES" b="1" dirty="0" smtClean="0">
                <a:solidFill>
                  <a:schemeClr val="bg2">
                    <a:lumMod val="50000"/>
                  </a:schemeClr>
                </a:solidFill>
                <a:latin typeface="Arial Black" charset="0"/>
                <a:ea typeface="Arial Black" charset="0"/>
                <a:cs typeface="Arial Black" charset="0"/>
              </a:rPr>
              <a:t>PÚBLICA</a:t>
            </a:r>
            <a:endParaRPr lang="es-MX"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6414107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idx="1"/>
          </p:nvPr>
        </p:nvSpPr>
        <p:spPr>
          <a:xfrm>
            <a:off x="563880" y="1714500"/>
            <a:ext cx="8005530" cy="4488180"/>
          </a:xfrm>
        </p:spPr>
        <p:txBody>
          <a:bodyPr>
            <a:noAutofit/>
          </a:bodyPr>
          <a:lstStyle/>
          <a:p>
            <a:pPr marL="0"/>
            <a:r>
              <a:rPr lang="es-MX" sz="1500" dirty="0">
                <a:solidFill>
                  <a:schemeClr val="accent1">
                    <a:lumMod val="50000"/>
                  </a:schemeClr>
                </a:solidFill>
                <a:latin typeface="Arial"/>
                <a:cs typeface="Arial"/>
              </a:rPr>
              <a:t>XXXVII. Los mecanismos de participación ciudadana;</a:t>
            </a:r>
          </a:p>
          <a:p>
            <a:pPr marL="0"/>
            <a:r>
              <a:rPr lang="es-MX" sz="1500" dirty="0">
                <a:solidFill>
                  <a:schemeClr val="accent1">
                    <a:lumMod val="50000"/>
                  </a:schemeClr>
                </a:solidFill>
                <a:latin typeface="Arial"/>
                <a:cs typeface="Arial"/>
              </a:rPr>
              <a:t>XXXVIII. Los programas que ofrecen, incluyendo información sobre la población, objetivo y destino, así como los trámites, tiempos de respuesta, requisitos y formatos para acceder a los mismos;</a:t>
            </a:r>
          </a:p>
          <a:p>
            <a:pPr marL="0"/>
            <a:r>
              <a:rPr lang="es-MX" sz="1500" dirty="0">
                <a:solidFill>
                  <a:schemeClr val="accent1">
                    <a:lumMod val="50000"/>
                  </a:schemeClr>
                </a:solidFill>
                <a:latin typeface="Arial"/>
                <a:cs typeface="Arial"/>
              </a:rPr>
              <a:t>XXXIX. Las actas y resoluciones del Comité de Transparencia de los sujetos obligados; </a:t>
            </a:r>
          </a:p>
          <a:p>
            <a:pPr marL="0"/>
            <a:r>
              <a:rPr lang="es-MX" sz="1500" dirty="0">
                <a:solidFill>
                  <a:schemeClr val="accent1">
                    <a:lumMod val="50000"/>
                  </a:schemeClr>
                </a:solidFill>
                <a:latin typeface="Arial"/>
                <a:cs typeface="Arial"/>
              </a:rPr>
              <a:t>XL. Todas las evaluaciones y encuestas que hagan los sujetos obligados a programas financiados con recursos públicos;</a:t>
            </a:r>
          </a:p>
          <a:p>
            <a:pPr marL="0"/>
            <a:r>
              <a:rPr lang="es-MX" sz="1500" dirty="0">
                <a:solidFill>
                  <a:schemeClr val="accent1">
                    <a:lumMod val="50000"/>
                  </a:schemeClr>
                </a:solidFill>
                <a:latin typeface="Arial"/>
                <a:cs typeface="Arial"/>
              </a:rPr>
              <a:t>XLI. Los estudios financiados con recursos públicos;</a:t>
            </a:r>
          </a:p>
          <a:p>
            <a:pPr algn="just"/>
            <a:r>
              <a:rPr lang="es-MX" sz="1500" dirty="0">
                <a:solidFill>
                  <a:schemeClr val="accent1">
                    <a:lumMod val="50000"/>
                  </a:schemeClr>
                </a:solidFill>
                <a:latin typeface="Arial"/>
                <a:cs typeface="Arial"/>
              </a:rPr>
              <a:t>XLII. El listado de jubilados y pensionados y el monto que reciben;</a:t>
            </a:r>
          </a:p>
          <a:p>
            <a:pPr algn="just"/>
            <a:r>
              <a:rPr lang="es-MX" sz="1500" dirty="0">
                <a:solidFill>
                  <a:schemeClr val="accent1">
                    <a:lumMod val="50000"/>
                  </a:schemeClr>
                </a:solidFill>
                <a:latin typeface="Arial"/>
                <a:cs typeface="Arial"/>
              </a:rPr>
              <a:t>XLIII. Los ingresos recibidos por cualquier concepto señalando el nombre de los responsables de recibirlos, administrarlos y ejercerlos, indicando el destino de cada uno de ellos;</a:t>
            </a:r>
          </a:p>
          <a:p>
            <a:pPr algn="just"/>
            <a:r>
              <a:rPr lang="es-MX" sz="1500" dirty="0">
                <a:solidFill>
                  <a:schemeClr val="accent1">
                    <a:lumMod val="50000"/>
                  </a:schemeClr>
                </a:solidFill>
                <a:latin typeface="Arial"/>
                <a:cs typeface="Arial"/>
              </a:rPr>
              <a:t>XLIV. Donaciones hechas a terceros en dinero o en especie;</a:t>
            </a:r>
          </a:p>
          <a:p>
            <a:pPr algn="just"/>
            <a:r>
              <a:rPr lang="es-MX" sz="1500" dirty="0">
                <a:solidFill>
                  <a:schemeClr val="accent1">
                    <a:lumMod val="50000"/>
                  </a:schemeClr>
                </a:solidFill>
                <a:latin typeface="Arial"/>
                <a:cs typeface="Arial"/>
              </a:rPr>
              <a:t>XLV. El catálogo de disposición y guía de archivo documental, los instrumentos archivísticos y documentales, de conformidad con lo establecido en las disposiciones jurídicas aplicables;</a:t>
            </a:r>
          </a:p>
        </p:txBody>
      </p:sp>
      <p:sp>
        <p:nvSpPr>
          <p:cNvPr id="6" name="1 CuadroTexto"/>
          <p:cNvSpPr txBox="1"/>
          <p:nvPr/>
        </p:nvSpPr>
        <p:spPr>
          <a:xfrm>
            <a:off x="1201059" y="870060"/>
            <a:ext cx="7607661" cy="646331"/>
          </a:xfrm>
          <a:prstGeom prst="rect">
            <a:avLst/>
          </a:prstGeom>
          <a:noFill/>
        </p:spPr>
        <p:txBody>
          <a:bodyPr wrap="square" rtlCol="0">
            <a:spAutoFit/>
          </a:bodyPr>
          <a:lstStyle/>
          <a:p>
            <a:pPr algn="just"/>
            <a:r>
              <a:rPr lang="es-ES" b="1" dirty="0">
                <a:solidFill>
                  <a:schemeClr val="bg2">
                    <a:lumMod val="50000"/>
                  </a:schemeClr>
                </a:solidFill>
                <a:latin typeface="Arial Black" charset="0"/>
                <a:ea typeface="Arial Black" charset="0"/>
                <a:cs typeface="Arial Black" charset="0"/>
              </a:rPr>
              <a:t>LEY DE TRANSPARENCIA Y ACCESO A LA INFORMACIÓN </a:t>
            </a:r>
            <a:r>
              <a:rPr lang="es-ES" b="1" dirty="0" smtClean="0">
                <a:solidFill>
                  <a:schemeClr val="bg2">
                    <a:lumMod val="50000"/>
                  </a:schemeClr>
                </a:solidFill>
                <a:latin typeface="Arial Black" charset="0"/>
                <a:ea typeface="Arial Black" charset="0"/>
                <a:cs typeface="Arial Black" charset="0"/>
              </a:rPr>
              <a:t>PÚBLICA</a:t>
            </a:r>
            <a:endParaRPr lang="es-MX"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614789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p:cNvSpPr>
            <a:spLocks noGrp="1"/>
          </p:cNvSpPr>
          <p:nvPr>
            <p:ph idx="1"/>
          </p:nvPr>
        </p:nvSpPr>
        <p:spPr>
          <a:xfrm>
            <a:off x="624841" y="2063183"/>
            <a:ext cx="7944570" cy="3713264"/>
          </a:xfrm>
        </p:spPr>
        <p:txBody>
          <a:bodyPr>
            <a:noAutofit/>
          </a:bodyPr>
          <a:lstStyle/>
          <a:p>
            <a:pPr algn="just"/>
            <a:r>
              <a:rPr lang="es-MX" sz="1500" dirty="0">
                <a:solidFill>
                  <a:schemeClr val="accent1">
                    <a:lumMod val="50000"/>
                  </a:schemeClr>
                </a:solidFill>
                <a:latin typeface="Arial"/>
                <a:cs typeface="Arial"/>
              </a:rPr>
              <a:t>XLVII. Para efectos estadísticos, el listado de solicitudes a las empresas concesionarias de telecomunicaciones y proveedores de servicios o aplicaciones de internet para la intervención de comunicaciones privadas, el acceso al registro de comunicaciones y la localización geográfica en tiempo real de equipos de comunicación, que contenga exclusivamente el objeto, el alcance temporal y los fundamentos legales del requerimiento, así como, en su caso, la mención de que cuenta con la autorización judicial correspondiente;</a:t>
            </a:r>
          </a:p>
          <a:p>
            <a:pPr algn="just"/>
            <a:r>
              <a:rPr lang="es-MX" sz="1500" dirty="0">
                <a:solidFill>
                  <a:schemeClr val="accent1">
                    <a:lumMod val="50000"/>
                  </a:schemeClr>
                </a:solidFill>
                <a:latin typeface="Arial"/>
                <a:cs typeface="Arial"/>
              </a:rPr>
              <a:t>XLVIII. Cualquier otra información que sea de utilidad o se considere relevante, además de la que, con base en la información estadística, responda a las preguntas hechas con más frecuencia por el público; y</a:t>
            </a:r>
          </a:p>
          <a:p>
            <a:pPr algn="just"/>
            <a:r>
              <a:rPr lang="es-MX" sz="1500" dirty="0">
                <a:solidFill>
                  <a:schemeClr val="accent1">
                    <a:lumMod val="50000"/>
                  </a:schemeClr>
                </a:solidFill>
                <a:latin typeface="Arial"/>
                <a:cs typeface="Arial"/>
              </a:rPr>
              <a:t>XLIX. Las demás que establezca la legislación vigente.</a:t>
            </a:r>
          </a:p>
        </p:txBody>
      </p:sp>
      <p:sp>
        <p:nvSpPr>
          <p:cNvPr id="6" name="1 CuadroTexto"/>
          <p:cNvSpPr txBox="1"/>
          <p:nvPr/>
        </p:nvSpPr>
        <p:spPr>
          <a:xfrm>
            <a:off x="1201059" y="870060"/>
            <a:ext cx="7607661" cy="646331"/>
          </a:xfrm>
          <a:prstGeom prst="rect">
            <a:avLst/>
          </a:prstGeom>
          <a:noFill/>
        </p:spPr>
        <p:txBody>
          <a:bodyPr wrap="square" rtlCol="0">
            <a:spAutoFit/>
          </a:bodyPr>
          <a:lstStyle/>
          <a:p>
            <a:pPr algn="just"/>
            <a:r>
              <a:rPr lang="es-ES" b="1" dirty="0">
                <a:solidFill>
                  <a:schemeClr val="bg2">
                    <a:lumMod val="50000"/>
                  </a:schemeClr>
                </a:solidFill>
                <a:latin typeface="Arial Black" charset="0"/>
                <a:ea typeface="Arial Black" charset="0"/>
                <a:cs typeface="Arial Black" charset="0"/>
              </a:rPr>
              <a:t>LEY DE TRANSPARENCIA Y ACCESO A LA INFORMACIÓN </a:t>
            </a:r>
            <a:r>
              <a:rPr lang="es-ES" b="1" dirty="0" smtClean="0">
                <a:solidFill>
                  <a:schemeClr val="bg2">
                    <a:lumMod val="50000"/>
                  </a:schemeClr>
                </a:solidFill>
                <a:latin typeface="Arial Black" charset="0"/>
                <a:ea typeface="Arial Black" charset="0"/>
                <a:cs typeface="Arial Black" charset="0"/>
              </a:rPr>
              <a:t>PÚBLICA</a:t>
            </a:r>
            <a:endParaRPr lang="es-MX"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224527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1615440" y="1676401"/>
            <a:ext cx="5996237" cy="4114800"/>
          </a:xfrm>
        </p:spPr>
        <p:txBody>
          <a:bodyPr>
            <a:normAutofit/>
          </a:bodyPr>
          <a:lstStyle/>
          <a:p>
            <a:pPr algn="just"/>
            <a:r>
              <a:rPr lang="es-ES" sz="2000" b="1" dirty="0" smtClean="0"/>
              <a:t>La participación ciudadana se institucionaliza a través de un Comité Coordinador </a:t>
            </a:r>
            <a:r>
              <a:rPr lang="es-ES" sz="2000" dirty="0" smtClean="0"/>
              <a:t>encabezado por un ciudadano. Incluye un Comité de Participación Ciudadana (5 personas), seleccionado por académicos reconocidos.</a:t>
            </a:r>
          </a:p>
          <a:p>
            <a:pPr algn="just"/>
            <a:r>
              <a:rPr lang="es-ES" sz="2000" dirty="0"/>
              <a:t>I</a:t>
            </a:r>
            <a:r>
              <a:rPr lang="es-ES" sz="2000" dirty="0" smtClean="0"/>
              <a:t>ncluye </a:t>
            </a:r>
            <a:r>
              <a:rPr lang="es-ES" sz="2000" dirty="0"/>
              <a:t>medidas de prevención, control y sanción a través de códigos de Ética, protocolos de actuación y mecanismos de autorregulación. </a:t>
            </a:r>
            <a:r>
              <a:rPr lang="es-ES" sz="2000" b="1" dirty="0"/>
              <a:t>Utilizará la Plataforma Digital Nacional</a:t>
            </a:r>
            <a:r>
              <a:rPr lang="es-ES" sz="2000" dirty="0"/>
              <a:t>, que </a:t>
            </a:r>
            <a:r>
              <a:rPr lang="es-ES" sz="2000" dirty="0" smtClean="0"/>
              <a:t>manejar</a:t>
            </a:r>
            <a:r>
              <a:rPr lang="es-ES_tradnl" sz="2000" dirty="0" smtClean="0"/>
              <a:t>á</a:t>
            </a:r>
            <a:r>
              <a:rPr lang="es-ES" sz="2000" dirty="0" smtClean="0"/>
              <a:t> </a:t>
            </a:r>
            <a:r>
              <a:rPr lang="es-ES" sz="2000" b="1" dirty="0"/>
              <a:t>información del sistema de evolución patrimonial y de declaración de intereses; el Sistema Nacional de servidores públicos y particulares sancionados; el Sistema Nacional de Fiscalización</a:t>
            </a:r>
            <a:r>
              <a:rPr lang="es-ES" sz="2000" dirty="0"/>
              <a:t> entre otros.</a:t>
            </a:r>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_tradnl" dirty="0" smtClean="0"/>
              <a:t>SISTEMA NACIONAL ANTICORRUPCIÓN</a:t>
            </a:r>
            <a:endParaRPr lang="es-ES" dirty="0"/>
          </a:p>
        </p:txBody>
      </p:sp>
    </p:spTree>
    <p:extLst>
      <p:ext uri="{BB962C8B-B14F-4D97-AF65-F5344CB8AC3E}">
        <p14:creationId xmlns:p14="http://schemas.microsoft.com/office/powerpoint/2010/main" val="1129033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7300" y="500062"/>
            <a:ext cx="7886700" cy="1325563"/>
          </a:xfrm>
        </p:spPr>
        <p:txBody>
          <a:bodyPr>
            <a:noAutofit/>
          </a:bodyPr>
          <a:lstStyle/>
          <a:p>
            <a:pPr marL="0" indent="0">
              <a:spcBef>
                <a:spcPts val="600"/>
              </a:spcBef>
            </a:pPr>
            <a:r>
              <a:rPr lang="es-ES" sz="2400" b="1" smtClean="0">
                <a:solidFill>
                  <a:srgbClr val="254061"/>
                </a:solidFill>
                <a:latin typeface="Arial"/>
                <a:cs typeface="Arial"/>
              </a:rPr>
              <a:t/>
            </a:r>
            <a:br>
              <a:rPr lang="es-ES" sz="2400" b="1" smtClean="0">
                <a:solidFill>
                  <a:srgbClr val="254061"/>
                </a:solidFill>
                <a:latin typeface="Arial"/>
                <a:cs typeface="Arial"/>
              </a:rPr>
            </a:br>
            <a:r>
              <a:rPr lang="es-ES" sz="2400" b="1" smtClean="0">
                <a:solidFill>
                  <a:srgbClr val="254061"/>
                </a:solidFill>
                <a:latin typeface="Arial"/>
                <a:cs typeface="Arial"/>
              </a:rPr>
              <a:t/>
            </a:r>
            <a:br>
              <a:rPr lang="es-ES" sz="2400" b="1" smtClean="0">
                <a:solidFill>
                  <a:srgbClr val="254061"/>
                </a:solidFill>
                <a:latin typeface="Arial"/>
                <a:cs typeface="Arial"/>
              </a:rPr>
            </a:br>
            <a:r>
              <a:rPr lang="es-ES" sz="2000" b="1" smtClean="0">
                <a:solidFill>
                  <a:srgbClr val="254061"/>
                </a:solidFill>
                <a:latin typeface="Arial"/>
                <a:cs typeface="Arial"/>
              </a:rPr>
              <a:t>Obligaciones </a:t>
            </a:r>
            <a:r>
              <a:rPr lang="es-ES" sz="2000" b="1" dirty="0">
                <a:solidFill>
                  <a:srgbClr val="254061"/>
                </a:solidFill>
                <a:latin typeface="Arial"/>
                <a:cs typeface="Arial"/>
              </a:rPr>
              <a:t>específicas para sujetos obligados como </a:t>
            </a:r>
            <a:r>
              <a:rPr lang="es-ES" sz="2000" b="1">
                <a:solidFill>
                  <a:srgbClr val="254061"/>
                </a:solidFill>
                <a:latin typeface="Arial"/>
                <a:cs typeface="Arial"/>
              </a:rPr>
              <a:t>la </a:t>
            </a:r>
            <a:r>
              <a:rPr lang="es-ES" sz="2000" b="1" smtClean="0">
                <a:solidFill>
                  <a:srgbClr val="254061"/>
                </a:solidFill>
                <a:latin typeface="Arial"/>
                <a:cs typeface="Arial"/>
              </a:rPr>
              <a:t>BUAP. </a:t>
            </a:r>
            <a:r>
              <a:rPr lang="es-ES" sz="2000" dirty="0" smtClean="0">
                <a:solidFill>
                  <a:srgbClr val="254061"/>
                </a:solidFill>
                <a:latin typeface="Arial"/>
                <a:cs typeface="Arial"/>
              </a:rPr>
              <a:t>Artículo </a:t>
            </a:r>
            <a:r>
              <a:rPr lang="es-ES" sz="2000" dirty="0">
                <a:solidFill>
                  <a:srgbClr val="254061"/>
                </a:solidFill>
                <a:latin typeface="Arial"/>
                <a:cs typeface="Arial"/>
              </a:rPr>
              <a:t>88 de la </a:t>
            </a:r>
            <a:r>
              <a:rPr lang="es-ES" sz="2000" dirty="0" err="1">
                <a:solidFill>
                  <a:srgbClr val="254061"/>
                </a:solidFill>
                <a:latin typeface="Arial"/>
                <a:cs typeface="Arial"/>
              </a:rPr>
              <a:t>LTAIPPue</a:t>
            </a:r>
            <a:r>
              <a:rPr lang="es-ES" sz="2000" dirty="0">
                <a:solidFill>
                  <a:srgbClr val="254061"/>
                </a:solidFill>
                <a:latin typeface="Arial"/>
                <a:cs typeface="Arial"/>
              </a:rPr>
              <a:t>:</a:t>
            </a:r>
            <a:r>
              <a:rPr lang="es-ES" sz="2400" dirty="0">
                <a:solidFill>
                  <a:srgbClr val="254061"/>
                </a:solidFill>
                <a:latin typeface="Arial"/>
                <a:cs typeface="Arial"/>
              </a:rPr>
              <a:t/>
            </a:r>
            <a:br>
              <a:rPr lang="es-ES" sz="2400" dirty="0">
                <a:solidFill>
                  <a:srgbClr val="254061"/>
                </a:solidFill>
                <a:latin typeface="Arial"/>
                <a:cs typeface="Arial"/>
              </a:rPr>
            </a:br>
            <a:endParaRPr lang="es-ES" sz="2400" dirty="0"/>
          </a:p>
        </p:txBody>
      </p:sp>
      <p:sp>
        <p:nvSpPr>
          <p:cNvPr id="4" name="1 Marcador de contenido"/>
          <p:cNvSpPr>
            <a:spLocks noGrp="1"/>
          </p:cNvSpPr>
          <p:nvPr>
            <p:ph idx="1"/>
          </p:nvPr>
        </p:nvSpPr>
        <p:spPr/>
        <p:txBody>
          <a:bodyPr>
            <a:noAutofit/>
          </a:bodyPr>
          <a:lstStyle/>
          <a:p>
            <a:pPr marL="0" indent="0" algn="just">
              <a:spcBef>
                <a:spcPts val="600"/>
              </a:spcBef>
              <a:buNone/>
            </a:pPr>
            <a:r>
              <a:rPr lang="es-ES" sz="1800" dirty="0" smtClean="0">
                <a:solidFill>
                  <a:srgbClr val="254061"/>
                </a:solidFill>
                <a:latin typeface="Arial"/>
                <a:cs typeface="Arial"/>
              </a:rPr>
              <a:t>I. Planes y programas de estudios.</a:t>
            </a:r>
          </a:p>
          <a:p>
            <a:pPr marL="0" indent="0" algn="just">
              <a:spcBef>
                <a:spcPts val="600"/>
              </a:spcBef>
              <a:buNone/>
            </a:pPr>
            <a:r>
              <a:rPr lang="es-ES" sz="1800" dirty="0" smtClean="0">
                <a:solidFill>
                  <a:srgbClr val="254061"/>
                </a:solidFill>
                <a:latin typeface="Arial"/>
                <a:cs typeface="Arial"/>
              </a:rPr>
              <a:t>II</a:t>
            </a:r>
            <a:r>
              <a:rPr lang="es-ES" sz="1800" dirty="0">
                <a:solidFill>
                  <a:srgbClr val="254061"/>
                </a:solidFill>
                <a:latin typeface="Arial"/>
                <a:cs typeface="Arial"/>
              </a:rPr>
              <a:t>. </a:t>
            </a:r>
            <a:r>
              <a:rPr lang="es-ES" sz="1800" dirty="0" smtClean="0">
                <a:solidFill>
                  <a:srgbClr val="254061"/>
                </a:solidFill>
                <a:latin typeface="Arial"/>
                <a:cs typeface="Arial"/>
              </a:rPr>
              <a:t>Toda la información relacionada con sus procesos administrativos.</a:t>
            </a:r>
          </a:p>
          <a:p>
            <a:pPr marL="0" indent="0" algn="just">
              <a:spcBef>
                <a:spcPts val="600"/>
              </a:spcBef>
              <a:buNone/>
            </a:pPr>
            <a:r>
              <a:rPr lang="es-ES" sz="1800" dirty="0" smtClean="0">
                <a:solidFill>
                  <a:srgbClr val="254061"/>
                </a:solidFill>
                <a:latin typeface="Arial"/>
                <a:cs typeface="Arial"/>
              </a:rPr>
              <a:t>III. La remuneración de sus profesores.</a:t>
            </a:r>
          </a:p>
          <a:p>
            <a:pPr marL="0" indent="0" algn="just">
              <a:spcBef>
                <a:spcPts val="600"/>
              </a:spcBef>
              <a:buNone/>
            </a:pPr>
            <a:r>
              <a:rPr lang="es-ES" sz="1800" dirty="0" smtClean="0">
                <a:solidFill>
                  <a:srgbClr val="254061"/>
                </a:solidFill>
                <a:latin typeface="Arial"/>
                <a:cs typeface="Arial"/>
              </a:rPr>
              <a:t>IV. </a:t>
            </a:r>
            <a:r>
              <a:rPr lang="es-ES" sz="1800" dirty="0">
                <a:solidFill>
                  <a:srgbClr val="254061"/>
                </a:solidFill>
                <a:latin typeface="Arial"/>
                <a:cs typeface="Arial"/>
              </a:rPr>
              <a:t>Listado de profesores con licencia o año </a:t>
            </a:r>
            <a:r>
              <a:rPr lang="es-ES" sz="1800" dirty="0" smtClean="0">
                <a:solidFill>
                  <a:srgbClr val="254061"/>
                </a:solidFill>
                <a:latin typeface="Arial"/>
                <a:cs typeface="Arial"/>
              </a:rPr>
              <a:t>sabático.</a:t>
            </a:r>
          </a:p>
          <a:p>
            <a:pPr marL="0" indent="0" algn="just">
              <a:spcBef>
                <a:spcPts val="600"/>
              </a:spcBef>
              <a:buNone/>
            </a:pPr>
            <a:r>
              <a:rPr lang="es-ES" sz="1800" dirty="0" smtClean="0">
                <a:solidFill>
                  <a:srgbClr val="254061"/>
                </a:solidFill>
                <a:latin typeface="Arial"/>
                <a:cs typeface="Arial"/>
              </a:rPr>
              <a:t>V. Listado, así como requisitos y trámites, de condonaciones, becas o apoyos a los estudiantes.</a:t>
            </a:r>
          </a:p>
          <a:p>
            <a:pPr marL="0" indent="0" algn="just">
              <a:spcBef>
                <a:spcPts val="600"/>
              </a:spcBef>
              <a:buNone/>
            </a:pPr>
            <a:r>
              <a:rPr lang="es-ES" sz="1800" dirty="0" smtClean="0">
                <a:solidFill>
                  <a:srgbClr val="254061"/>
                </a:solidFill>
                <a:latin typeface="Arial"/>
                <a:cs typeface="Arial"/>
              </a:rPr>
              <a:t>VI. Convocatorias de los concursos por oposición.</a:t>
            </a:r>
          </a:p>
          <a:p>
            <a:pPr marL="0" indent="0" algn="just">
              <a:spcBef>
                <a:spcPts val="600"/>
              </a:spcBef>
              <a:buNone/>
            </a:pPr>
            <a:r>
              <a:rPr lang="es-ES" sz="1800" dirty="0" smtClean="0">
                <a:solidFill>
                  <a:srgbClr val="254061"/>
                </a:solidFill>
                <a:latin typeface="Arial"/>
                <a:cs typeface="Arial"/>
              </a:rPr>
              <a:t>VII. Información relativa a los procesos de selección de los consejos.</a:t>
            </a:r>
          </a:p>
          <a:p>
            <a:pPr marL="0" indent="0" algn="just">
              <a:spcBef>
                <a:spcPts val="600"/>
              </a:spcBef>
              <a:buNone/>
            </a:pPr>
            <a:r>
              <a:rPr lang="es-ES" sz="1800" dirty="0" smtClean="0">
                <a:solidFill>
                  <a:srgbClr val="254061"/>
                </a:solidFill>
                <a:latin typeface="Arial"/>
                <a:cs typeface="Arial"/>
              </a:rPr>
              <a:t>VIII. Resultado de las evaluaciones del cuerpo docente.</a:t>
            </a:r>
          </a:p>
          <a:p>
            <a:pPr marL="0" indent="0" algn="just">
              <a:spcBef>
                <a:spcPts val="600"/>
              </a:spcBef>
              <a:buNone/>
            </a:pPr>
            <a:r>
              <a:rPr lang="es-ES" sz="1800" dirty="0" smtClean="0">
                <a:solidFill>
                  <a:srgbClr val="254061"/>
                </a:solidFill>
                <a:latin typeface="Arial"/>
                <a:cs typeface="Arial"/>
              </a:rPr>
              <a:t>IX. Listado de instituciones incorporadas y requisitos de incorporación.</a:t>
            </a:r>
          </a:p>
          <a:p>
            <a:pPr marL="0" indent="0" algn="just">
              <a:spcBef>
                <a:spcPts val="600"/>
              </a:spcBef>
              <a:buNone/>
            </a:pPr>
            <a:r>
              <a:rPr lang="es-ES" sz="1800" dirty="0" smtClean="0">
                <a:solidFill>
                  <a:srgbClr val="254061"/>
                </a:solidFill>
                <a:latin typeface="Arial"/>
                <a:cs typeface="Arial"/>
              </a:rPr>
              <a:t>X. Información relacionada con sus </a:t>
            </a:r>
            <a:r>
              <a:rPr lang="es-ES" sz="1800" dirty="0">
                <a:solidFill>
                  <a:srgbClr val="254061"/>
                </a:solidFill>
                <a:latin typeface="Arial"/>
                <a:cs typeface="Arial"/>
              </a:rPr>
              <a:t>p</a:t>
            </a:r>
            <a:r>
              <a:rPr lang="es-ES" sz="1800" dirty="0" smtClean="0">
                <a:solidFill>
                  <a:srgbClr val="254061"/>
                </a:solidFill>
                <a:latin typeface="Arial"/>
                <a:cs typeface="Arial"/>
              </a:rPr>
              <a:t>rocedimientos </a:t>
            </a:r>
            <a:r>
              <a:rPr lang="es-ES" sz="1800" dirty="0">
                <a:solidFill>
                  <a:srgbClr val="254061"/>
                </a:solidFill>
                <a:latin typeface="Arial"/>
                <a:cs typeface="Arial"/>
              </a:rPr>
              <a:t>de admisión</a:t>
            </a:r>
            <a:r>
              <a:rPr lang="es-ES" sz="1800" dirty="0" smtClean="0">
                <a:solidFill>
                  <a:srgbClr val="254061"/>
                </a:solidFill>
                <a:latin typeface="Arial"/>
                <a:cs typeface="Arial"/>
              </a:rPr>
              <a:t>.</a:t>
            </a:r>
            <a:endParaRPr lang="es-ES" sz="1800" dirty="0">
              <a:solidFill>
                <a:srgbClr val="254061"/>
              </a:solidFill>
              <a:latin typeface="Arial"/>
              <a:cs typeface="Arial"/>
            </a:endParaRPr>
          </a:p>
          <a:p>
            <a:pPr marL="0" indent="0" algn="just">
              <a:spcBef>
                <a:spcPts val="600"/>
              </a:spcBef>
              <a:buNone/>
            </a:pPr>
            <a:r>
              <a:rPr lang="es-ES" sz="1800" dirty="0" smtClean="0">
                <a:solidFill>
                  <a:srgbClr val="254061"/>
                </a:solidFill>
                <a:latin typeface="Arial"/>
                <a:cs typeface="Arial"/>
              </a:rPr>
              <a:t>XI. Perfil </a:t>
            </a:r>
            <a:r>
              <a:rPr lang="es-ES" sz="1800" dirty="0">
                <a:solidFill>
                  <a:srgbClr val="254061"/>
                </a:solidFill>
                <a:latin typeface="Arial"/>
                <a:cs typeface="Arial"/>
              </a:rPr>
              <a:t>profesional de los académicos de tiempo completo</a:t>
            </a:r>
            <a:r>
              <a:rPr lang="es-ES" sz="1800" dirty="0" smtClean="0">
                <a:solidFill>
                  <a:srgbClr val="254061"/>
                </a:solidFill>
                <a:latin typeface="Arial"/>
                <a:cs typeface="Arial"/>
              </a:rPr>
              <a:t>.</a:t>
            </a:r>
            <a:endParaRPr lang="es-ES" sz="1800" dirty="0">
              <a:solidFill>
                <a:srgbClr val="254061"/>
              </a:solidFill>
              <a:latin typeface="Arial"/>
              <a:cs typeface="Arial"/>
            </a:endParaRPr>
          </a:p>
          <a:p>
            <a:pPr marL="0" indent="0" algn="just">
              <a:spcBef>
                <a:spcPts val="400"/>
              </a:spcBef>
              <a:buNone/>
            </a:pPr>
            <a:r>
              <a:rPr lang="es-ES" sz="1800" dirty="0">
                <a:solidFill>
                  <a:srgbClr val="254061"/>
                </a:solidFill>
                <a:latin typeface="Arial"/>
                <a:cs typeface="Arial"/>
              </a:rPr>
              <a:t>X</a:t>
            </a:r>
            <a:r>
              <a:rPr lang="es-ES" sz="1800" dirty="0" smtClean="0">
                <a:solidFill>
                  <a:srgbClr val="254061"/>
                </a:solidFill>
                <a:latin typeface="Arial"/>
                <a:cs typeface="Arial"/>
              </a:rPr>
              <a:t>II</a:t>
            </a:r>
            <a:r>
              <a:rPr lang="es-ES" sz="1800" dirty="0">
                <a:solidFill>
                  <a:srgbClr val="254061"/>
                </a:solidFill>
                <a:latin typeface="Arial"/>
                <a:cs typeface="Arial"/>
              </a:rPr>
              <a:t>. Indicadores de resultados en evaluaciones al </a:t>
            </a:r>
            <a:r>
              <a:rPr lang="es-ES" sz="1800" dirty="0" smtClean="0">
                <a:solidFill>
                  <a:srgbClr val="254061"/>
                </a:solidFill>
                <a:latin typeface="Arial"/>
                <a:cs typeface="Arial"/>
              </a:rPr>
              <a:t>desempeño de la planta académica.</a:t>
            </a:r>
          </a:p>
        </p:txBody>
      </p:sp>
    </p:spTree>
    <p:extLst>
      <p:ext uri="{BB962C8B-B14F-4D97-AF65-F5344CB8AC3E}">
        <p14:creationId xmlns:p14="http://schemas.microsoft.com/office/powerpoint/2010/main" val="820097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950" y="957262"/>
            <a:ext cx="7886700" cy="1325563"/>
          </a:xfrm>
        </p:spPr>
        <p:txBody>
          <a:bodyPr>
            <a:normAutofit/>
          </a:bodyPr>
          <a:lstStyle/>
          <a:p>
            <a:pPr algn="ctr"/>
            <a:r>
              <a:rPr lang="es-ES_tradnl" sz="2800" b="1" dirty="0" smtClean="0">
                <a:latin typeface="Arial" charset="0"/>
                <a:ea typeface="Arial" charset="0"/>
                <a:cs typeface="Arial" charset="0"/>
              </a:rPr>
              <a:t>ACCIONES DESDE LA PLANEACIÓN INSTITUCIONAL DE LAS UNIVERSIDADES</a:t>
            </a:r>
            <a:endParaRPr lang="es-ES_tradnl" sz="2800" b="1" dirty="0">
              <a:latin typeface="Arial" charset="0"/>
              <a:ea typeface="Arial" charset="0"/>
              <a:cs typeface="Arial" charset="0"/>
            </a:endParaRPr>
          </a:p>
        </p:txBody>
      </p:sp>
      <p:sp>
        <p:nvSpPr>
          <p:cNvPr id="3" name="Marcador de contenido 2"/>
          <p:cNvSpPr>
            <a:spLocks noGrp="1"/>
          </p:cNvSpPr>
          <p:nvPr>
            <p:ph idx="1"/>
          </p:nvPr>
        </p:nvSpPr>
        <p:spPr>
          <a:xfrm>
            <a:off x="742950" y="2506662"/>
            <a:ext cx="7886700" cy="4351338"/>
          </a:xfrm>
        </p:spPr>
        <p:txBody>
          <a:bodyPr/>
          <a:lstStyle/>
          <a:p>
            <a:pPr algn="just"/>
            <a:r>
              <a:rPr lang="es-ES_tradnl" dirty="0" smtClean="0"/>
              <a:t>Asegurar contar con un Plan de Desarrollo Institucional alineado al Plan </a:t>
            </a:r>
            <a:r>
              <a:rPr lang="es-ES_tradnl" dirty="0"/>
              <a:t>Nacional de Desarrollo y </a:t>
            </a:r>
            <a:r>
              <a:rPr lang="es-ES_tradnl" dirty="0" smtClean="0"/>
              <a:t>al </a:t>
            </a:r>
            <a:r>
              <a:rPr lang="es-ES_tradnl" dirty="0"/>
              <a:t>Plan Estatal de Desarrollo</a:t>
            </a:r>
            <a:r>
              <a:rPr lang="es-ES_tradnl" dirty="0" smtClean="0"/>
              <a:t>.</a:t>
            </a:r>
          </a:p>
          <a:p>
            <a:pPr algn="just"/>
            <a:endParaRPr lang="es-ES_tradnl" dirty="0" smtClean="0"/>
          </a:p>
          <a:p>
            <a:pPr algn="just"/>
            <a:r>
              <a:rPr lang="es-ES_tradnl" dirty="0"/>
              <a:t>Considerar el contexto de la normatividad nacional y estatal en materia de educación</a:t>
            </a:r>
            <a:r>
              <a:rPr lang="es-ES_tradnl" dirty="0" smtClean="0"/>
              <a:t>.</a:t>
            </a:r>
          </a:p>
          <a:p>
            <a:endParaRPr lang="es-ES_tradnl" dirty="0"/>
          </a:p>
          <a:p>
            <a:pPr lvl="1"/>
            <a:endParaRPr lang="es-ES_tradnl" dirty="0"/>
          </a:p>
        </p:txBody>
      </p:sp>
    </p:spTree>
    <p:extLst>
      <p:ext uri="{BB962C8B-B14F-4D97-AF65-F5344CB8AC3E}">
        <p14:creationId xmlns:p14="http://schemas.microsoft.com/office/powerpoint/2010/main" val="1876961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8457" y="1012372"/>
            <a:ext cx="7845879" cy="5388428"/>
          </a:xfrm>
        </p:spPr>
        <p:txBody>
          <a:bodyPr>
            <a:normAutofit fontScale="92500" lnSpcReduction="10000"/>
          </a:bodyPr>
          <a:lstStyle/>
          <a:p>
            <a:pPr algn="just"/>
            <a:r>
              <a:rPr lang="es-ES_tradnl" dirty="0" smtClean="0"/>
              <a:t>Constitución </a:t>
            </a:r>
            <a:r>
              <a:rPr lang="es-ES_tradnl" dirty="0"/>
              <a:t>Política de los Estados Unidos Mexicanos. </a:t>
            </a:r>
          </a:p>
          <a:p>
            <a:pPr algn="just"/>
            <a:r>
              <a:rPr lang="es-ES_tradnl" dirty="0" smtClean="0"/>
              <a:t>Ley </a:t>
            </a:r>
            <a:r>
              <a:rPr lang="es-ES_tradnl" dirty="0"/>
              <a:t>General de Educación. </a:t>
            </a:r>
          </a:p>
          <a:p>
            <a:pPr algn="just"/>
            <a:r>
              <a:rPr lang="es-ES_tradnl" dirty="0" smtClean="0"/>
              <a:t>Ley </a:t>
            </a:r>
            <a:r>
              <a:rPr lang="es-ES_tradnl" dirty="0"/>
              <a:t>para la Coordinación de la Educación Superior.</a:t>
            </a:r>
          </a:p>
          <a:p>
            <a:pPr algn="just"/>
            <a:r>
              <a:rPr lang="es-ES_tradnl" dirty="0" smtClean="0"/>
              <a:t>Ley </a:t>
            </a:r>
            <a:r>
              <a:rPr lang="es-ES_tradnl" dirty="0"/>
              <a:t>de Planeación</a:t>
            </a:r>
          </a:p>
          <a:p>
            <a:pPr algn="just"/>
            <a:r>
              <a:rPr lang="es-ES_tradnl" dirty="0" smtClean="0"/>
              <a:t>Programa </a:t>
            </a:r>
            <a:r>
              <a:rPr lang="es-ES_tradnl" dirty="0"/>
              <a:t>Sectorial de Educación 2013-2018</a:t>
            </a:r>
          </a:p>
          <a:p>
            <a:pPr algn="just"/>
            <a:r>
              <a:rPr lang="es-ES_tradnl" dirty="0" smtClean="0"/>
              <a:t>Ley </a:t>
            </a:r>
            <a:r>
              <a:rPr lang="es-ES_tradnl" dirty="0"/>
              <a:t>General del Servicio Profesional Docente.</a:t>
            </a:r>
          </a:p>
          <a:p>
            <a:pPr algn="just"/>
            <a:r>
              <a:rPr lang="es-ES_tradnl" dirty="0" smtClean="0"/>
              <a:t>Ley </a:t>
            </a:r>
            <a:r>
              <a:rPr lang="es-ES_tradnl" dirty="0"/>
              <a:t>del Instituto Nacional para la Evaluación de la Educación.</a:t>
            </a:r>
          </a:p>
          <a:p>
            <a:pPr algn="just"/>
            <a:r>
              <a:rPr lang="es-ES_tradnl" dirty="0" smtClean="0"/>
              <a:t>Ley </a:t>
            </a:r>
            <a:r>
              <a:rPr lang="es-ES_tradnl" dirty="0"/>
              <a:t>General de Igualdad entre Mujeres y Hombres.</a:t>
            </a:r>
          </a:p>
          <a:p>
            <a:pPr algn="just"/>
            <a:r>
              <a:rPr lang="es-ES_tradnl" dirty="0" smtClean="0"/>
              <a:t>Ley </a:t>
            </a:r>
            <a:r>
              <a:rPr lang="es-ES_tradnl" dirty="0"/>
              <a:t>General de Acceso de las Mujeres a una Vida Libre de Violencia. </a:t>
            </a:r>
            <a:endParaRPr lang="es-ES_tradnl" dirty="0" smtClean="0"/>
          </a:p>
          <a:p>
            <a:pPr lvl="2" algn="just"/>
            <a:endParaRPr lang="es-ES_tradnl" dirty="0"/>
          </a:p>
          <a:p>
            <a:pPr lvl="2" algn="r"/>
            <a:r>
              <a:rPr lang="es-ES_tradnl" sz="1700" dirty="0" smtClean="0"/>
              <a:t>Inv. Dra. Claudia Rivera Hernández ICGDE BUAP.</a:t>
            </a:r>
          </a:p>
          <a:p>
            <a:pPr algn="just"/>
            <a:endParaRPr lang="es-ES_tradnl" dirty="0"/>
          </a:p>
          <a:p>
            <a:pPr algn="just"/>
            <a:endParaRPr lang="es-ES_tradnl" dirty="0"/>
          </a:p>
          <a:p>
            <a:pPr algn="just"/>
            <a:endParaRPr lang="es-ES_tradnl" dirty="0"/>
          </a:p>
        </p:txBody>
      </p:sp>
    </p:spTree>
    <p:extLst>
      <p:ext uri="{BB962C8B-B14F-4D97-AF65-F5344CB8AC3E}">
        <p14:creationId xmlns:p14="http://schemas.microsoft.com/office/powerpoint/2010/main" val="89930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4157" y="1240972"/>
            <a:ext cx="7894865" cy="4772706"/>
          </a:xfrm>
        </p:spPr>
        <p:txBody>
          <a:bodyPr>
            <a:normAutofit fontScale="92500"/>
          </a:bodyPr>
          <a:lstStyle/>
          <a:p>
            <a:pPr algn="just"/>
            <a:r>
              <a:rPr lang="es-ES_tradnl" dirty="0" smtClean="0"/>
              <a:t>Coordinar con las Unidades Académicas y Administrativas la ejecución y cumplimiento del PDI.</a:t>
            </a:r>
          </a:p>
          <a:p>
            <a:pPr algn="just"/>
            <a:r>
              <a:rPr lang="es-ES_tradnl" dirty="0" smtClean="0"/>
              <a:t>Seguimiento periódico del cumplimiento de objetivos, metas e indicadores.</a:t>
            </a:r>
          </a:p>
          <a:p>
            <a:pPr algn="just"/>
            <a:r>
              <a:rPr lang="es-ES_tradnl" dirty="0" smtClean="0"/>
              <a:t>Promover una estructura de acompañamiento institucional a los académicos para el concurso de fondos extraordinarios,  el uso y aplicación en apego a reglas de operación de los recursos federales y generar evidencias del cumplimiento de objetivos y metas.</a:t>
            </a:r>
          </a:p>
          <a:p>
            <a:pPr algn="just"/>
            <a:r>
              <a:rPr lang="es-ES_tradnl" dirty="0" smtClean="0"/>
              <a:t>Transparencia y rendición de cuentas en el manejo de los recursos federales.</a:t>
            </a:r>
          </a:p>
          <a:p>
            <a:pPr algn="just"/>
            <a:endParaRPr lang="es-ES_tradnl" dirty="0"/>
          </a:p>
        </p:txBody>
      </p:sp>
    </p:spTree>
    <p:extLst>
      <p:ext uri="{BB962C8B-B14F-4D97-AF65-F5344CB8AC3E}">
        <p14:creationId xmlns:p14="http://schemas.microsoft.com/office/powerpoint/2010/main" val="951377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500062"/>
            <a:ext cx="7886700" cy="1325563"/>
          </a:xfrm>
        </p:spPr>
        <p:txBody>
          <a:bodyPr>
            <a:normAutofit/>
          </a:bodyPr>
          <a:lstStyle/>
          <a:p>
            <a:pPr algn="ctr"/>
            <a:r>
              <a:rPr lang="es-ES" sz="4000" b="1" dirty="0" smtClean="0">
                <a:latin typeface="+mn-lt"/>
              </a:rPr>
              <a:t>ACCIONES EN AMEREIAF</a:t>
            </a:r>
            <a:endParaRPr lang="es-ES" sz="4000" b="1" dirty="0">
              <a:latin typeface="+mn-lt"/>
            </a:endParaRPr>
          </a:p>
        </p:txBody>
      </p:sp>
      <p:sp>
        <p:nvSpPr>
          <p:cNvPr id="3" name="Marcador de contenido 2"/>
          <p:cNvSpPr>
            <a:spLocks noGrp="1"/>
          </p:cNvSpPr>
          <p:nvPr>
            <p:ph idx="1"/>
          </p:nvPr>
        </p:nvSpPr>
        <p:spPr>
          <a:xfrm>
            <a:off x="628650" y="1649185"/>
            <a:ext cx="7886700" cy="4625749"/>
          </a:xfrm>
        </p:spPr>
        <p:txBody>
          <a:bodyPr>
            <a:normAutofit/>
          </a:bodyPr>
          <a:lstStyle/>
          <a:p>
            <a:pPr marL="0" indent="0" algn="just">
              <a:buNone/>
            </a:pPr>
            <a:r>
              <a:rPr lang="es-ES" dirty="0" smtClean="0"/>
              <a:t>Pretendemos ser un canal de </a:t>
            </a:r>
            <a:r>
              <a:rPr lang="es-ES" dirty="0" err="1" smtClean="0"/>
              <a:t>comunicaci</a:t>
            </a:r>
            <a:r>
              <a:rPr lang="es-ES_tradnl" dirty="0" err="1" smtClean="0"/>
              <a:t>ón</a:t>
            </a:r>
            <a:r>
              <a:rPr lang="es-ES_tradnl" dirty="0" smtClean="0"/>
              <a:t> entre las UPE y las autoridades (SHCP, ASF). Las Universidades buscamos coadyuvar con las autoridades para que conozcan con mayor detalle  la operación de nuestras Universidades y por otro lado, queremos asegurarnos de estar dando cabal cumplimiento a las obligaciones que tenemos.</a:t>
            </a:r>
          </a:p>
          <a:p>
            <a:pPr marL="0" indent="0" algn="just">
              <a:buNone/>
            </a:pPr>
            <a:endParaRPr lang="es-ES_tradnl" dirty="0"/>
          </a:p>
          <a:p>
            <a:pPr algn="just"/>
            <a:r>
              <a:rPr lang="es-ES_tradnl" dirty="0" smtClean="0"/>
              <a:t>Guía de contabilidad gubernamental e indicadores para resultados.</a:t>
            </a:r>
          </a:p>
        </p:txBody>
      </p:sp>
    </p:spTree>
    <p:extLst>
      <p:ext uri="{BB962C8B-B14F-4D97-AF65-F5344CB8AC3E}">
        <p14:creationId xmlns:p14="http://schemas.microsoft.com/office/powerpoint/2010/main" val="160051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2950" y="1162843"/>
            <a:ext cx="7886700" cy="1325563"/>
          </a:xfrm>
        </p:spPr>
        <p:txBody>
          <a:bodyPr>
            <a:noAutofit/>
          </a:bodyPr>
          <a:lstStyle/>
          <a:p>
            <a:pPr algn="just"/>
            <a:r>
              <a:rPr lang="es-ES_tradnl" sz="2400" b="1" dirty="0">
                <a:latin typeface="Arial" charset="0"/>
                <a:ea typeface="Arial" charset="0"/>
                <a:cs typeface="Arial" charset="0"/>
              </a:rPr>
              <a:t>Cumplimiento de obligaciones en el marco </a:t>
            </a:r>
            <a:r>
              <a:rPr lang="es-ES_tradnl" sz="2400" b="1" dirty="0" smtClean="0">
                <a:latin typeface="Arial" charset="0"/>
                <a:ea typeface="Arial" charset="0"/>
                <a:cs typeface="Arial" charset="0"/>
              </a:rPr>
              <a:t>del Sistema </a:t>
            </a:r>
            <a:r>
              <a:rPr lang="es-ES_tradnl" sz="2400" b="1" dirty="0">
                <a:latin typeface="Arial" charset="0"/>
                <a:ea typeface="Arial" charset="0"/>
                <a:cs typeface="Arial" charset="0"/>
              </a:rPr>
              <a:t>de </a:t>
            </a:r>
            <a:r>
              <a:rPr lang="es-ES_tradnl" sz="2400" b="1" dirty="0" smtClean="0">
                <a:latin typeface="Arial" charset="0"/>
                <a:ea typeface="Arial" charset="0"/>
                <a:cs typeface="Arial" charset="0"/>
              </a:rPr>
              <a:t> Formato  Único  del  Portal  </a:t>
            </a:r>
            <a:r>
              <a:rPr lang="es-ES_tradnl" sz="2400" b="1" dirty="0">
                <a:latin typeface="Arial" charset="0"/>
                <a:ea typeface="Arial" charset="0"/>
                <a:cs typeface="Arial" charset="0"/>
              </a:rPr>
              <a:t>Aplicativo </a:t>
            </a:r>
            <a:r>
              <a:rPr lang="es-ES_tradnl" sz="2400" b="1" dirty="0" smtClean="0">
                <a:latin typeface="Arial" charset="0"/>
                <a:ea typeface="Arial" charset="0"/>
                <a:cs typeface="Arial" charset="0"/>
              </a:rPr>
              <a:t> de  </a:t>
            </a:r>
            <a:r>
              <a:rPr lang="es-ES_tradnl" sz="2400" b="1" dirty="0">
                <a:latin typeface="Arial" charset="0"/>
                <a:ea typeface="Arial" charset="0"/>
                <a:cs typeface="Arial" charset="0"/>
              </a:rPr>
              <a:t>la </a:t>
            </a:r>
            <a:r>
              <a:rPr lang="es-ES_tradnl" sz="2400" b="1" dirty="0" smtClean="0">
                <a:latin typeface="Arial" charset="0"/>
                <a:ea typeface="Arial" charset="0"/>
                <a:cs typeface="Arial" charset="0"/>
              </a:rPr>
              <a:t>SHCP (PASH</a:t>
            </a:r>
            <a:r>
              <a:rPr lang="es-ES_tradnl" sz="2400" b="1" dirty="0">
                <a:latin typeface="Arial" charset="0"/>
                <a:ea typeface="Arial" charset="0"/>
                <a:cs typeface="Arial" charset="0"/>
              </a:rPr>
              <a:t>).</a:t>
            </a:r>
            <a:br>
              <a:rPr lang="es-ES_tradnl" sz="2400" b="1" dirty="0">
                <a:latin typeface="Arial" charset="0"/>
                <a:ea typeface="Arial" charset="0"/>
                <a:cs typeface="Arial" charset="0"/>
              </a:rPr>
            </a:br>
            <a:endParaRPr lang="es-ES_tradnl" sz="2400" b="1" dirty="0">
              <a:latin typeface="Arial" charset="0"/>
              <a:ea typeface="Arial" charset="0"/>
              <a:cs typeface="Arial" charset="0"/>
            </a:endParaRPr>
          </a:p>
        </p:txBody>
      </p:sp>
      <p:sp>
        <p:nvSpPr>
          <p:cNvPr id="3" name="Marcador de contenido 2"/>
          <p:cNvSpPr>
            <a:spLocks noGrp="1"/>
          </p:cNvSpPr>
          <p:nvPr>
            <p:ph idx="1"/>
          </p:nvPr>
        </p:nvSpPr>
        <p:spPr>
          <a:xfrm>
            <a:off x="620486" y="2488405"/>
            <a:ext cx="7894864" cy="3688557"/>
          </a:xfrm>
        </p:spPr>
        <p:txBody>
          <a:bodyPr>
            <a:normAutofit fontScale="92500" lnSpcReduction="20000"/>
          </a:bodyPr>
          <a:lstStyle/>
          <a:p>
            <a:pPr algn="just"/>
            <a:r>
              <a:rPr lang="es-ES_tradnl" dirty="0" smtClean="0"/>
              <a:t>Artículo </a:t>
            </a:r>
            <a:r>
              <a:rPr lang="es-ES_tradnl" dirty="0"/>
              <a:t>85 fracción II de la Ley Federal de Presupuesto y Responsabilidad Hacendaria:</a:t>
            </a:r>
          </a:p>
          <a:p>
            <a:pPr algn="just"/>
            <a:r>
              <a:rPr lang="es-ES_tradnl" dirty="0"/>
              <a:t>“II. Las entidades federativas enviarán al Ejecutivo Federal, de conformidad con los lineamientos y mediante el sistema de información establecido para tal fin por la Secretaría, informes sobre el ejercicio, destino y los resultados obtenidos, respecto de los recursos federales que les sean transferidos.” </a:t>
            </a:r>
          </a:p>
          <a:p>
            <a:pPr algn="just"/>
            <a:r>
              <a:rPr lang="es-ES_tradnl" dirty="0"/>
              <a:t>L</a:t>
            </a:r>
            <a:r>
              <a:rPr lang="es-ES_tradnl" dirty="0" smtClean="0"/>
              <a:t>a </a:t>
            </a:r>
            <a:r>
              <a:rPr lang="es-ES_tradnl" dirty="0"/>
              <a:t>Secretaría de Hacienda y Crédito Público (SHCP) pone a disposición de las entidades federativas el Sistema de Formato Único (SFU).</a:t>
            </a:r>
          </a:p>
          <a:p>
            <a:endParaRPr lang="es-ES_tradnl" dirty="0"/>
          </a:p>
        </p:txBody>
      </p:sp>
    </p:spTree>
    <p:extLst>
      <p:ext uri="{BB962C8B-B14F-4D97-AF65-F5344CB8AC3E}">
        <p14:creationId xmlns:p14="http://schemas.microsoft.com/office/powerpoint/2010/main" val="812992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1986" y="561069"/>
            <a:ext cx="7323364" cy="1325563"/>
          </a:xfrm>
        </p:spPr>
        <p:txBody>
          <a:bodyPr>
            <a:normAutofit/>
          </a:bodyPr>
          <a:lstStyle/>
          <a:p>
            <a:pPr algn="just"/>
            <a:r>
              <a:rPr lang="es-ES_tradnl" sz="2800" dirty="0" smtClean="0">
                <a:latin typeface="Arial" charset="0"/>
                <a:ea typeface="Arial" charset="0"/>
                <a:cs typeface="Arial" charset="0"/>
              </a:rPr>
              <a:t/>
            </a:r>
            <a:br>
              <a:rPr lang="es-ES_tradnl" sz="2800" dirty="0" smtClean="0">
                <a:latin typeface="Arial" charset="0"/>
                <a:ea typeface="Arial" charset="0"/>
                <a:cs typeface="Arial" charset="0"/>
              </a:rPr>
            </a:br>
            <a:r>
              <a:rPr lang="es-ES_tradnl" sz="2800" b="1" dirty="0" smtClean="0">
                <a:latin typeface="Arial" charset="0"/>
                <a:ea typeface="Arial" charset="0"/>
                <a:cs typeface="Arial" charset="0"/>
              </a:rPr>
              <a:t>Acuerdos y apoyos gestionados con la SHCP y la ASF</a:t>
            </a:r>
            <a:endParaRPr lang="es-ES_tradnl" sz="2800" b="1" dirty="0">
              <a:latin typeface="Arial" charset="0"/>
              <a:ea typeface="Arial" charset="0"/>
              <a:cs typeface="Arial" charset="0"/>
            </a:endParaRPr>
          </a:p>
        </p:txBody>
      </p:sp>
      <p:sp>
        <p:nvSpPr>
          <p:cNvPr id="3" name="Marcador de contenido 2"/>
          <p:cNvSpPr>
            <a:spLocks noGrp="1"/>
          </p:cNvSpPr>
          <p:nvPr>
            <p:ph idx="1"/>
          </p:nvPr>
        </p:nvSpPr>
        <p:spPr>
          <a:xfrm>
            <a:off x="628650" y="2152197"/>
            <a:ext cx="7886700" cy="4351338"/>
          </a:xfrm>
        </p:spPr>
        <p:txBody>
          <a:bodyPr/>
          <a:lstStyle/>
          <a:p>
            <a:pPr marL="0" indent="0">
              <a:buNone/>
            </a:pPr>
            <a:r>
              <a:rPr lang="es-ES_tradnl" b="1" dirty="0" smtClean="0"/>
              <a:t>	SHCP. Unidad de Evaluación al Desempeño</a:t>
            </a:r>
            <a:r>
              <a:rPr lang="es-ES_tradnl" dirty="0" smtClean="0"/>
              <a:t>.</a:t>
            </a:r>
          </a:p>
          <a:p>
            <a:endParaRPr lang="es-ES_tradnl" dirty="0"/>
          </a:p>
          <a:p>
            <a:r>
              <a:rPr lang="es-ES_tradnl" dirty="0" smtClean="0"/>
              <a:t>Capacitación permanente en el uso del Sistema de Formato Único.</a:t>
            </a:r>
          </a:p>
          <a:p>
            <a:r>
              <a:rPr lang="es-ES_tradnl" dirty="0" smtClean="0"/>
              <a:t>Esquema para corregir omisiones en 2017 y años anteriores. (Por oficializar).</a:t>
            </a:r>
            <a:endParaRPr lang="es-ES_tradnl" dirty="0"/>
          </a:p>
        </p:txBody>
      </p:sp>
    </p:spTree>
    <p:extLst>
      <p:ext uri="{BB962C8B-B14F-4D97-AF65-F5344CB8AC3E}">
        <p14:creationId xmlns:p14="http://schemas.microsoft.com/office/powerpoint/2010/main" val="999810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2321" y="1352097"/>
            <a:ext cx="7886700" cy="4351338"/>
          </a:xfrm>
        </p:spPr>
        <p:txBody>
          <a:bodyPr>
            <a:normAutofit fontScale="92500"/>
          </a:bodyPr>
          <a:lstStyle/>
          <a:p>
            <a:r>
              <a:rPr lang="es-ES_tradnl" dirty="0" smtClean="0"/>
              <a:t>ASF. Dirección General de Auditoría a los Recursos Federales Transferidos “B”. </a:t>
            </a:r>
          </a:p>
          <a:p>
            <a:endParaRPr lang="es-ES_tradnl" dirty="0" smtClean="0"/>
          </a:p>
          <a:p>
            <a:r>
              <a:rPr lang="es-ES_tradnl" dirty="0" smtClean="0"/>
              <a:t>Apoyo para atender y solventar las observaciones emitidas por recursos no reportados como aplicados (ejercidos) en el Sistema de Formato Único. </a:t>
            </a:r>
          </a:p>
          <a:p>
            <a:endParaRPr lang="es-ES_tradnl" dirty="0"/>
          </a:p>
          <a:p>
            <a:pPr marL="0" indent="0" algn="just">
              <a:buNone/>
            </a:pPr>
            <a:r>
              <a:rPr lang="es-ES_tradnl" dirty="0" smtClean="0"/>
              <a:t>	</a:t>
            </a:r>
            <a:r>
              <a:rPr lang="es-ES_tradnl" sz="2200" dirty="0" smtClean="0">
                <a:latin typeface="Arial" charset="0"/>
                <a:ea typeface="Arial" charset="0"/>
                <a:cs typeface="Arial" charset="0"/>
              </a:rPr>
              <a:t>Secretaría </a:t>
            </a:r>
            <a:r>
              <a:rPr lang="es-ES_tradnl" sz="2200" dirty="0">
                <a:latin typeface="Arial" charset="0"/>
                <a:ea typeface="Arial" charset="0"/>
                <a:cs typeface="Arial" charset="0"/>
              </a:rPr>
              <a:t>de Educación </a:t>
            </a:r>
            <a:r>
              <a:rPr lang="es-ES_tradnl" sz="2200" dirty="0" smtClean="0">
                <a:latin typeface="Arial" charset="0"/>
                <a:ea typeface="Arial" charset="0"/>
                <a:cs typeface="Arial" charset="0"/>
              </a:rPr>
              <a:t>Pública. Programa </a:t>
            </a:r>
            <a:r>
              <a:rPr lang="es-ES_tradnl" sz="2200" dirty="0">
                <a:latin typeface="Arial" charset="0"/>
                <a:ea typeface="Arial" charset="0"/>
                <a:cs typeface="Arial" charset="0"/>
              </a:rPr>
              <a:t>de </a:t>
            </a:r>
            <a:r>
              <a:rPr lang="es-ES_tradnl" sz="2200" dirty="0" smtClean="0">
                <a:latin typeface="Arial" charset="0"/>
                <a:ea typeface="Arial" charset="0"/>
                <a:cs typeface="Arial" charset="0"/>
              </a:rPr>
              <a:t>	Fortalecimiento </a:t>
            </a:r>
            <a:r>
              <a:rPr lang="es-ES_tradnl" sz="2200" dirty="0">
                <a:latin typeface="Arial" charset="0"/>
                <a:ea typeface="Arial" charset="0"/>
                <a:cs typeface="Arial" charset="0"/>
              </a:rPr>
              <a:t>de la Calidad en Instituciones Educativas</a:t>
            </a:r>
          </a:p>
          <a:p>
            <a:pPr marL="457200" lvl="1" indent="0" algn="just">
              <a:buNone/>
            </a:pPr>
            <a:r>
              <a:rPr lang="es-ES_tradnl" sz="2200" dirty="0" smtClean="0">
                <a:latin typeface="Arial" charset="0"/>
                <a:ea typeface="Arial" charset="0"/>
                <a:cs typeface="Arial" charset="0"/>
              </a:rPr>
              <a:t>	Auditoría </a:t>
            </a:r>
            <a:r>
              <a:rPr lang="es-ES_tradnl" sz="2200" dirty="0">
                <a:latin typeface="Arial" charset="0"/>
                <a:ea typeface="Arial" charset="0"/>
                <a:cs typeface="Arial" charset="0"/>
              </a:rPr>
              <a:t>Financiera y de Cumplimiento: </a:t>
            </a:r>
            <a:r>
              <a:rPr lang="es-ES_tradnl" sz="2200" dirty="0" smtClean="0">
                <a:latin typeface="Arial" charset="0"/>
                <a:ea typeface="Arial" charset="0"/>
                <a:cs typeface="Arial" charset="0"/>
              </a:rPr>
              <a:t>15-0-11100-02-	0156. 156-DS.</a:t>
            </a:r>
            <a:endParaRPr lang="es-ES_tradnl" sz="2200" dirty="0">
              <a:latin typeface="Arial" charset="0"/>
              <a:ea typeface="Arial" charset="0"/>
              <a:cs typeface="Arial" charset="0"/>
            </a:endParaRPr>
          </a:p>
          <a:p>
            <a:endParaRPr lang="es-ES_tradnl" dirty="0"/>
          </a:p>
        </p:txBody>
      </p:sp>
    </p:spTree>
    <p:extLst>
      <p:ext uri="{BB962C8B-B14F-4D97-AF65-F5344CB8AC3E}">
        <p14:creationId xmlns:p14="http://schemas.microsoft.com/office/powerpoint/2010/main" val="1245928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a:spLocks noGrp="1"/>
          </p:cNvSpPr>
          <p:nvPr>
            <p:ph idx="1"/>
          </p:nvPr>
        </p:nvSpPr>
        <p:spPr>
          <a:xfrm>
            <a:off x="3703321" y="1603443"/>
            <a:ext cx="4846319" cy="4561137"/>
          </a:xfrm>
        </p:spPr>
        <p:txBody>
          <a:bodyPr>
            <a:noAutofit/>
          </a:bodyPr>
          <a:lstStyle/>
          <a:p>
            <a:pPr marL="0" indent="0" algn="just">
              <a:buNone/>
            </a:pPr>
            <a:r>
              <a:rPr lang="es-ES_tradnl" sz="1500" dirty="0">
                <a:solidFill>
                  <a:schemeClr val="accent1">
                    <a:lumMod val="50000"/>
                  </a:schemeClr>
                </a:solidFill>
                <a:latin typeface="Arial"/>
                <a:cs typeface="Arial"/>
              </a:rPr>
              <a:t>La Dirección General de Planeación Institucional, consiente de la obligación de mantener información clara y transparente actualiza permanentemente, entre otras la siguiente información</a:t>
            </a:r>
            <a:r>
              <a:rPr lang="es-ES_tradnl" sz="1500" dirty="0" smtClean="0">
                <a:solidFill>
                  <a:schemeClr val="accent1">
                    <a:lumMod val="50000"/>
                  </a:schemeClr>
                </a:solidFill>
                <a:latin typeface="Arial"/>
                <a:cs typeface="Arial"/>
              </a:rPr>
              <a:t>:</a:t>
            </a:r>
            <a:endParaRPr lang="es-ES_tradnl" sz="1500" dirty="0">
              <a:solidFill>
                <a:schemeClr val="accent1">
                  <a:lumMod val="50000"/>
                </a:schemeClr>
              </a:solidFill>
              <a:latin typeface="Arial"/>
              <a:cs typeface="Arial"/>
            </a:endParaRPr>
          </a:p>
          <a:p>
            <a:pPr algn="just"/>
            <a:r>
              <a:rPr lang="es-ES_tradnl" sz="1500" dirty="0">
                <a:solidFill>
                  <a:schemeClr val="accent1">
                    <a:lumMod val="50000"/>
                  </a:schemeClr>
                </a:solidFill>
                <a:latin typeface="Arial"/>
                <a:cs typeface="Arial"/>
              </a:rPr>
              <a:t>Indicadores de gestión.</a:t>
            </a:r>
          </a:p>
          <a:p>
            <a:pPr algn="just"/>
            <a:r>
              <a:rPr lang="es-ES_tradnl" sz="1500" dirty="0">
                <a:solidFill>
                  <a:schemeClr val="accent1">
                    <a:lumMod val="50000"/>
                  </a:schemeClr>
                </a:solidFill>
                <a:latin typeface="Arial"/>
                <a:cs typeface="Arial"/>
              </a:rPr>
              <a:t>Indicadores de gestión para resultados </a:t>
            </a:r>
            <a:r>
              <a:rPr lang="es-ES_tradnl" sz="1500" dirty="0" err="1">
                <a:solidFill>
                  <a:schemeClr val="accent1">
                    <a:lumMod val="50000"/>
                  </a:schemeClr>
                </a:solidFill>
                <a:latin typeface="Arial"/>
                <a:cs typeface="Arial"/>
              </a:rPr>
              <a:t>GpR</a:t>
            </a:r>
            <a:endParaRPr lang="es-ES_tradnl" sz="1500" dirty="0">
              <a:solidFill>
                <a:schemeClr val="accent1">
                  <a:lumMod val="50000"/>
                </a:schemeClr>
              </a:solidFill>
              <a:latin typeface="Arial"/>
              <a:cs typeface="Arial"/>
            </a:endParaRPr>
          </a:p>
          <a:p>
            <a:pPr algn="just"/>
            <a:r>
              <a:rPr lang="es-ES_tradnl" sz="1500" dirty="0">
                <a:solidFill>
                  <a:schemeClr val="accent1">
                    <a:lumMod val="50000"/>
                  </a:schemeClr>
                </a:solidFill>
                <a:latin typeface="Arial"/>
                <a:cs typeface="Arial"/>
              </a:rPr>
              <a:t>Estadísticas</a:t>
            </a:r>
          </a:p>
          <a:p>
            <a:pPr lvl="1" algn="just"/>
            <a:r>
              <a:rPr lang="es-ES_tradnl" sz="1500" dirty="0">
                <a:solidFill>
                  <a:schemeClr val="accent1">
                    <a:lumMod val="50000"/>
                  </a:schemeClr>
                </a:solidFill>
                <a:latin typeface="Arial"/>
                <a:cs typeface="Arial"/>
              </a:rPr>
              <a:t>911</a:t>
            </a:r>
          </a:p>
          <a:p>
            <a:pPr lvl="1" algn="just"/>
            <a:r>
              <a:rPr lang="es-ES_tradnl" sz="1500" dirty="0">
                <a:solidFill>
                  <a:schemeClr val="accent1">
                    <a:lumMod val="50000"/>
                  </a:schemeClr>
                </a:solidFill>
                <a:latin typeface="Arial"/>
                <a:cs typeface="Arial"/>
              </a:rPr>
              <a:t>Anuarios</a:t>
            </a:r>
          </a:p>
          <a:p>
            <a:pPr lvl="1" algn="just"/>
            <a:r>
              <a:rPr lang="es-ES_tradnl" sz="1500" dirty="0">
                <a:solidFill>
                  <a:schemeClr val="accent1">
                    <a:lumMod val="50000"/>
                  </a:schemeClr>
                </a:solidFill>
                <a:latin typeface="Arial"/>
                <a:cs typeface="Arial"/>
              </a:rPr>
              <a:t>Catálogo de investigación</a:t>
            </a:r>
          </a:p>
          <a:p>
            <a:pPr lvl="1" algn="just"/>
            <a:r>
              <a:rPr lang="es-ES_tradnl" sz="1500" dirty="0">
                <a:solidFill>
                  <a:schemeClr val="accent1">
                    <a:lumMod val="50000"/>
                  </a:schemeClr>
                </a:solidFill>
                <a:latin typeface="Arial"/>
                <a:cs typeface="Arial"/>
              </a:rPr>
              <a:t>Auditorías a la matrícula</a:t>
            </a:r>
          </a:p>
          <a:p>
            <a:r>
              <a:rPr lang="es-ES_tradnl" sz="1500" dirty="0">
                <a:solidFill>
                  <a:schemeClr val="accent1">
                    <a:lumMod val="50000"/>
                  </a:schemeClr>
                </a:solidFill>
                <a:latin typeface="Arial"/>
                <a:cs typeface="Arial"/>
              </a:rPr>
              <a:t>Fondos extraordinarios (PRODEP, PFCE, Convocatorias)</a:t>
            </a:r>
          </a:p>
          <a:p>
            <a:r>
              <a:rPr lang="es-ES_tradnl" sz="1500" dirty="0">
                <a:solidFill>
                  <a:schemeClr val="accent1">
                    <a:lumMod val="50000"/>
                  </a:schemeClr>
                </a:solidFill>
                <a:latin typeface="Arial"/>
                <a:cs typeface="Arial"/>
              </a:rPr>
              <a:t>Directorio de colaboradores de la DGPI</a:t>
            </a:r>
          </a:p>
          <a:p>
            <a:pPr algn="just"/>
            <a:r>
              <a:rPr lang="es-ES_tradnl" sz="1500" dirty="0">
                <a:solidFill>
                  <a:schemeClr val="accent1">
                    <a:lumMod val="50000"/>
                  </a:schemeClr>
                </a:solidFill>
                <a:latin typeface="Arial"/>
                <a:cs typeface="Arial"/>
              </a:rPr>
              <a:t>Plan de Desarrollo Institucional (Consulta del PDI, Metodología, Obra Colegiada, entre otros)</a:t>
            </a:r>
          </a:p>
          <a:p>
            <a:pPr algn="just"/>
            <a:endParaRPr lang="es-MX" sz="1275" dirty="0">
              <a:solidFill>
                <a:schemeClr val="accent1">
                  <a:lumMod val="50000"/>
                </a:schemeClr>
              </a:solidFill>
              <a:latin typeface="Arial"/>
              <a:cs typeface="Arial"/>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80" y="2020175"/>
            <a:ext cx="3206846" cy="3365208"/>
          </a:xfrm>
          <a:prstGeom prst="rect">
            <a:avLst/>
          </a:prstGeom>
        </p:spPr>
      </p:pic>
      <p:sp>
        <p:nvSpPr>
          <p:cNvPr id="12" name="Marcador de contenido 2"/>
          <p:cNvSpPr txBox="1">
            <a:spLocks/>
          </p:cNvSpPr>
          <p:nvPr/>
        </p:nvSpPr>
        <p:spPr>
          <a:xfrm>
            <a:off x="329580" y="5385384"/>
            <a:ext cx="2640072" cy="17993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_tradnl" sz="750" dirty="0">
                <a:solidFill>
                  <a:schemeClr val="accent1">
                    <a:lumMod val="50000"/>
                  </a:schemeClr>
                </a:solidFill>
                <a:latin typeface="Arial"/>
                <a:cs typeface="Arial"/>
                <a:hlinkClick r:id="rId3"/>
              </a:rPr>
              <a:t>Portal de la Dirección General de Planeación Institucional</a:t>
            </a:r>
            <a:endParaRPr lang="es-ES_tradnl" sz="750" dirty="0">
              <a:solidFill>
                <a:schemeClr val="accent1">
                  <a:lumMod val="50000"/>
                </a:schemeClr>
              </a:solidFill>
              <a:latin typeface="Arial"/>
              <a:cs typeface="Arial"/>
            </a:endParaRPr>
          </a:p>
        </p:txBody>
      </p:sp>
      <p:sp>
        <p:nvSpPr>
          <p:cNvPr id="7" name="1 CuadroTexto"/>
          <p:cNvSpPr txBox="1"/>
          <p:nvPr/>
        </p:nvSpPr>
        <p:spPr>
          <a:xfrm>
            <a:off x="1191239" y="965564"/>
            <a:ext cx="7236481" cy="369332"/>
          </a:xfrm>
          <a:prstGeom prst="rect">
            <a:avLst/>
          </a:prstGeom>
          <a:noFill/>
        </p:spPr>
        <p:txBody>
          <a:bodyPr wrap="square" rtlCol="0">
            <a:spAutoFit/>
          </a:bodyPr>
          <a:lstStyle/>
          <a:p>
            <a:pPr algn="just"/>
            <a:r>
              <a:rPr lang="es-ES" b="1" smtClean="0">
                <a:solidFill>
                  <a:schemeClr val="bg2">
                    <a:lumMod val="50000"/>
                  </a:schemeClr>
                </a:solidFill>
                <a:latin typeface="Arial Black" charset="0"/>
                <a:ea typeface="Arial Black" charset="0"/>
                <a:cs typeface="Arial Black" charset="0"/>
              </a:rPr>
              <a:t>DIRECCIÓN GENERAL DE PLANEACIÓN INSTITUCIONAL</a:t>
            </a:r>
            <a:endParaRPr lang="es-MX"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991840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201059" y="849945"/>
            <a:ext cx="7607661" cy="923330"/>
          </a:xfrm>
          <a:prstGeom prst="rect">
            <a:avLst/>
          </a:prstGeom>
          <a:noFill/>
        </p:spPr>
        <p:txBody>
          <a:bodyPr wrap="square" rtlCol="0">
            <a:spAutoFit/>
          </a:bodyPr>
          <a:lstStyle/>
          <a:p>
            <a:pPr algn="just"/>
            <a:r>
              <a:rPr lang="es-ES" b="1" dirty="0">
                <a:solidFill>
                  <a:schemeClr val="bg2">
                    <a:lumMod val="50000"/>
                  </a:schemeClr>
                </a:solidFill>
                <a:latin typeface="Arial Black" charset="0"/>
                <a:ea typeface="Arial Black" charset="0"/>
                <a:cs typeface="Arial Black" charset="0"/>
              </a:rPr>
              <a:t>UNIDAD DE TRANSPARENCIA, ACCESO A LA INFORMACIÓN Y PROTECCIÓN DE DATOS PERSONALES DE LA BUAP</a:t>
            </a:r>
            <a:endParaRPr lang="es-MX" b="1" dirty="0">
              <a:solidFill>
                <a:schemeClr val="bg2">
                  <a:lumMod val="50000"/>
                </a:schemeClr>
              </a:solidFill>
              <a:latin typeface="Arial Black" charset="0"/>
              <a:ea typeface="Arial Black" charset="0"/>
              <a:cs typeface="Arial Black" charset="0"/>
            </a:endParaRPr>
          </a:p>
        </p:txBody>
      </p:sp>
      <p:sp>
        <p:nvSpPr>
          <p:cNvPr id="3" name="CuadroTexto 2"/>
          <p:cNvSpPr txBox="1"/>
          <p:nvPr/>
        </p:nvSpPr>
        <p:spPr>
          <a:xfrm>
            <a:off x="5384418" y="5239822"/>
            <a:ext cx="3157602" cy="323165"/>
          </a:xfrm>
          <a:prstGeom prst="rect">
            <a:avLst/>
          </a:prstGeom>
          <a:noFill/>
        </p:spPr>
        <p:txBody>
          <a:bodyPr wrap="square" rtlCol="0">
            <a:spAutoFit/>
          </a:bodyPr>
          <a:lstStyle/>
          <a:p>
            <a:r>
              <a:rPr lang="es-ES_tradnl" sz="750" dirty="0">
                <a:solidFill>
                  <a:schemeClr val="accent5">
                    <a:lumMod val="50000"/>
                  </a:schemeClr>
                </a:solidFill>
                <a:hlinkClick r:id="rId2"/>
              </a:rPr>
              <a:t>Portal de la Unidad de Transparencia, Acceso a la Información y Protección de Datos Personales</a:t>
            </a:r>
            <a:endParaRPr lang="es-ES_tradnl" sz="750" dirty="0">
              <a:solidFill>
                <a:schemeClr val="accent5">
                  <a:lumMod val="50000"/>
                </a:schemeClr>
              </a:solidFill>
            </a:endParaRPr>
          </a:p>
        </p:txBody>
      </p:sp>
      <p:sp>
        <p:nvSpPr>
          <p:cNvPr id="8" name="Marcador de contenido 2"/>
          <p:cNvSpPr>
            <a:spLocks noGrp="1"/>
          </p:cNvSpPr>
          <p:nvPr>
            <p:ph idx="1"/>
          </p:nvPr>
        </p:nvSpPr>
        <p:spPr>
          <a:xfrm>
            <a:off x="962986" y="2215742"/>
            <a:ext cx="3578534" cy="3347245"/>
          </a:xfrm>
        </p:spPr>
        <p:txBody>
          <a:bodyPr>
            <a:noAutofit/>
          </a:bodyPr>
          <a:lstStyle/>
          <a:p>
            <a:pPr marL="0" indent="0" algn="just">
              <a:buNone/>
            </a:pPr>
            <a:r>
              <a:rPr lang="es-ES_tradnl" sz="1500" dirty="0">
                <a:solidFill>
                  <a:schemeClr val="accent1">
                    <a:lumMod val="50000"/>
                  </a:schemeClr>
                </a:solidFill>
                <a:latin typeface="Arial"/>
                <a:cs typeface="Arial"/>
              </a:rPr>
              <a:t>La BUAP asume con responsabilidad su compromiso  de cumplir con la Ley de Transparencia y Acceso a la Información Pública  del Estado de Puebla, otorgando  de manera  clara y oportuna  información  sobre las diversas actividades de docencia, investigación, difusión y extensión de la cultura así como del manejo de los recursos públicos en sus diversas Unidades Académicas y Dependencias Administrativas a través del portal de la Unidad de Transparencia, Acceso a la Información y Protección de Datos Personales.</a:t>
            </a:r>
            <a:endParaRPr lang="es-MX" sz="1500" dirty="0">
              <a:solidFill>
                <a:schemeClr val="accent1">
                  <a:lumMod val="50000"/>
                </a:schemeClr>
              </a:solidFill>
              <a:latin typeface="Arial"/>
              <a:cs typeface="Arial"/>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77" y="1880996"/>
            <a:ext cx="2708340" cy="3251105"/>
          </a:xfrm>
          <a:prstGeom prst="rect">
            <a:avLst/>
          </a:prstGeom>
        </p:spPr>
      </p:pic>
    </p:spTree>
    <p:extLst>
      <p:ext uri="{BB962C8B-B14F-4D97-AF65-F5344CB8AC3E}">
        <p14:creationId xmlns:p14="http://schemas.microsoft.com/office/powerpoint/2010/main" val="1885437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1036320" y="1980457"/>
            <a:ext cx="7162800" cy="3627864"/>
          </a:xfrm>
        </p:spPr>
        <p:txBody>
          <a:bodyPr>
            <a:normAutofit lnSpcReduction="10000"/>
          </a:bodyPr>
          <a:lstStyle/>
          <a:p>
            <a:pPr marL="457200" indent="-457200">
              <a:buAutoNum type="arabicPeriod"/>
            </a:pPr>
            <a:r>
              <a:rPr lang="es-ES" sz="2000" cap="all" dirty="0" smtClean="0"/>
              <a:t>LEY </a:t>
            </a:r>
            <a:r>
              <a:rPr lang="es-ES" sz="2000" cap="all" dirty="0"/>
              <a:t>GENERAL DEL SISTEMA NACIONAL </a:t>
            </a:r>
            <a:r>
              <a:rPr lang="es-ES" sz="2000" cap="all" dirty="0" smtClean="0"/>
              <a:t>ANTICORRUPCIÓN</a:t>
            </a:r>
          </a:p>
          <a:p>
            <a:pPr marL="0" indent="0">
              <a:buNone/>
            </a:pPr>
            <a:endParaRPr lang="es-ES" sz="2000" cap="all" dirty="0" smtClean="0"/>
          </a:p>
          <a:p>
            <a:pPr algn="just"/>
            <a:r>
              <a:rPr lang="es-ES" sz="2000" dirty="0"/>
              <a:t>Esta ley tiene como objetivo establecer los </a:t>
            </a:r>
            <a:r>
              <a:rPr lang="es-ES" sz="2000" b="1" dirty="0"/>
              <a:t>mecanismos de coordinación y colaboración</a:t>
            </a:r>
            <a:r>
              <a:rPr lang="es-ES" sz="2000" dirty="0"/>
              <a:t> entre las siete instituciones que conforman el Sistema Nacional Anticorrupción, además de que define cómo se van a diseñar y evaluar las políticas públicas en materia de prevención, detección, control, sanción, disuasión y combate a prácticas deshonestas.</a:t>
            </a:r>
          </a:p>
          <a:p>
            <a:pPr algn="just"/>
            <a:r>
              <a:rPr lang="es-ES" sz="2000" dirty="0"/>
              <a:t>La legislación </a:t>
            </a:r>
            <a:r>
              <a:rPr lang="es-ES" sz="2000" b="1" dirty="0"/>
              <a:t>contempla la creación de dicho Sistema, integrado por el Comité Coordinador, el Comité de Participación Ciudadana y el Comité Rector del Sistema Nacional de Fiscalización.</a:t>
            </a:r>
          </a:p>
          <a:p>
            <a:pPr marL="0" indent="0">
              <a:buNone/>
            </a:pPr>
            <a:endParaRPr lang="es-ES" sz="2000" cap="all" dirty="0" smtClean="0"/>
          </a:p>
          <a:p>
            <a:endParaRPr lang="es-ES" sz="2000" dirty="0"/>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_tradnl" dirty="0" smtClean="0"/>
              <a:t>SISTEMA NACIONAL ANTICORRUPCIÓN</a:t>
            </a:r>
            <a:endParaRPr lang="es-ES" dirty="0"/>
          </a:p>
        </p:txBody>
      </p:sp>
    </p:spTree>
    <p:extLst>
      <p:ext uri="{BB962C8B-B14F-4D97-AF65-F5344CB8AC3E}">
        <p14:creationId xmlns:p14="http://schemas.microsoft.com/office/powerpoint/2010/main" val="150517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191239" y="1087484"/>
            <a:ext cx="6299221" cy="923330"/>
          </a:xfrm>
          <a:prstGeom prst="rect">
            <a:avLst/>
          </a:prstGeom>
          <a:noFill/>
        </p:spPr>
        <p:txBody>
          <a:bodyPr wrap="square" rtlCol="0">
            <a:spAutoFit/>
          </a:bodyPr>
          <a:lstStyle/>
          <a:p>
            <a:pPr algn="just"/>
            <a:r>
              <a:rPr lang="es-ES" b="1" dirty="0">
                <a:solidFill>
                  <a:schemeClr val="bg2">
                    <a:lumMod val="50000"/>
                  </a:schemeClr>
                </a:solidFill>
                <a:latin typeface="Arial Black" charset="0"/>
                <a:ea typeface="Arial Black" charset="0"/>
                <a:cs typeface="Arial Black" charset="0"/>
              </a:rPr>
              <a:t>OBLIGACIONES DE TRANSPARENCIA DE </a:t>
            </a:r>
            <a:r>
              <a:rPr lang="es-ES" b="1" dirty="0" smtClean="0">
                <a:solidFill>
                  <a:schemeClr val="bg2">
                    <a:lumMod val="50000"/>
                  </a:schemeClr>
                </a:solidFill>
                <a:latin typeface="Arial Black" charset="0"/>
                <a:ea typeface="Arial Black" charset="0"/>
                <a:cs typeface="Arial Black" charset="0"/>
              </a:rPr>
              <a:t>OFICIO</a:t>
            </a:r>
          </a:p>
          <a:p>
            <a:pPr algn="just"/>
            <a:endParaRPr lang="es-ES" b="1" dirty="0">
              <a:solidFill>
                <a:schemeClr val="bg2">
                  <a:lumMod val="50000"/>
                </a:schemeClr>
              </a:solidFill>
              <a:latin typeface="Arial Black" charset="0"/>
              <a:ea typeface="Arial Black" charset="0"/>
              <a:cs typeface="Arial Black" charset="0"/>
            </a:endParaRPr>
          </a:p>
          <a:p>
            <a:pPr algn="just"/>
            <a:r>
              <a:rPr lang="es-ES" b="1" dirty="0" smtClean="0">
                <a:solidFill>
                  <a:schemeClr val="bg2">
                    <a:lumMod val="50000"/>
                  </a:schemeClr>
                </a:solidFill>
                <a:latin typeface="Arial Black" charset="0"/>
                <a:ea typeface="Arial Black" charset="0"/>
                <a:cs typeface="Arial Black" charset="0"/>
              </a:rPr>
              <a:t>**</a:t>
            </a:r>
            <a:endParaRPr lang="es-MX" b="1" dirty="0">
              <a:solidFill>
                <a:schemeClr val="bg2">
                  <a:lumMod val="50000"/>
                </a:schemeClr>
              </a:solidFill>
              <a:latin typeface="Arial Black" charset="0"/>
              <a:ea typeface="Arial Black" charset="0"/>
              <a:cs typeface="Arial Black" charset="0"/>
            </a:endParaRPr>
          </a:p>
        </p:txBody>
      </p:sp>
      <p:pic>
        <p:nvPicPr>
          <p:cNvPr id="9" name="Imagen 8"/>
          <p:cNvPicPr>
            <a:picLocks noChangeAspect="1"/>
          </p:cNvPicPr>
          <p:nvPr/>
        </p:nvPicPr>
        <p:blipFill rotWithShape="1">
          <a:blip r:embed="rId3"/>
          <a:srcRect l="9451" t="8249" r="60278" b="3361"/>
          <a:stretch/>
        </p:blipFill>
        <p:spPr>
          <a:xfrm>
            <a:off x="381725" y="1970077"/>
            <a:ext cx="4164493" cy="3420062"/>
          </a:xfrm>
          <a:prstGeom prst="rect">
            <a:avLst/>
          </a:prstGeom>
        </p:spPr>
      </p:pic>
      <p:pic>
        <p:nvPicPr>
          <p:cNvPr id="10" name="Imagen 9"/>
          <p:cNvPicPr>
            <a:picLocks noChangeAspect="1"/>
          </p:cNvPicPr>
          <p:nvPr/>
        </p:nvPicPr>
        <p:blipFill rotWithShape="1">
          <a:blip r:embed="rId3"/>
          <a:srcRect l="59320" t="6383" r="10409" b="5227"/>
          <a:stretch/>
        </p:blipFill>
        <p:spPr>
          <a:xfrm>
            <a:off x="4505273" y="1875939"/>
            <a:ext cx="4167777" cy="3422760"/>
          </a:xfrm>
          <a:prstGeom prst="rect">
            <a:avLst/>
          </a:prstGeom>
        </p:spPr>
      </p:pic>
    </p:spTree>
    <p:extLst>
      <p:ext uri="{BB962C8B-B14F-4D97-AF65-F5344CB8AC3E}">
        <p14:creationId xmlns:p14="http://schemas.microsoft.com/office/powerpoint/2010/main" val="282997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a:spLocks noGrp="1"/>
          </p:cNvSpPr>
          <p:nvPr>
            <p:ph idx="1"/>
          </p:nvPr>
        </p:nvSpPr>
        <p:spPr>
          <a:xfrm>
            <a:off x="251460" y="1394460"/>
            <a:ext cx="5204460" cy="5021580"/>
          </a:xfrm>
        </p:spPr>
        <p:txBody>
          <a:bodyPr>
            <a:noAutofit/>
          </a:bodyPr>
          <a:lstStyle/>
          <a:p>
            <a:pPr marL="0" indent="0" algn="just">
              <a:buNone/>
            </a:pPr>
            <a:r>
              <a:rPr lang="es-ES_tradnl" sz="1350" dirty="0">
                <a:solidFill>
                  <a:schemeClr val="accent1">
                    <a:lumMod val="50000"/>
                  </a:schemeClr>
                </a:solidFill>
                <a:latin typeface="Arial"/>
                <a:cs typeface="Arial"/>
              </a:rPr>
              <a:t>Con la finalidad de lograr que gobierno y ciudadanía trabajen de forma corresponsable en la vigilancia y evaluación de la gestión de recursos públicos, como mecanismo idóneo de control preventivo, la BUAP a través de su portal de Contraloría Social tiene los siguientes objetivos:</a:t>
            </a:r>
          </a:p>
          <a:p>
            <a:pPr marL="0" algn="just"/>
            <a:r>
              <a:rPr lang="es-ES_tradnl" sz="1350" dirty="0">
                <a:solidFill>
                  <a:schemeClr val="accent1">
                    <a:lumMod val="50000"/>
                  </a:schemeClr>
                </a:solidFill>
                <a:latin typeface="Arial"/>
                <a:cs typeface="Arial"/>
              </a:rPr>
              <a:t>Promover que se proporcione a la población información completa, oportuna, confiable y accesible respecto a los programas, acciones y servicios, sus objetivos, normas y procedimientos de operación.</a:t>
            </a:r>
          </a:p>
          <a:p>
            <a:pPr marL="0" algn="just"/>
            <a:r>
              <a:rPr lang="es-ES_tradnl" sz="1350" dirty="0">
                <a:solidFill>
                  <a:schemeClr val="accent1">
                    <a:lumMod val="50000"/>
                  </a:schemeClr>
                </a:solidFill>
                <a:latin typeface="Arial"/>
                <a:cs typeface="Arial"/>
              </a:rPr>
              <a:t>Contribuir al cumplimiento cabal de los programas de gobierno.</a:t>
            </a:r>
          </a:p>
          <a:p>
            <a:pPr marL="0" algn="just"/>
            <a:r>
              <a:rPr lang="es-ES_tradnl" sz="1350" dirty="0">
                <a:solidFill>
                  <a:schemeClr val="accent1">
                    <a:lumMod val="50000"/>
                  </a:schemeClr>
                </a:solidFill>
                <a:latin typeface="Arial"/>
                <a:cs typeface="Arial"/>
              </a:rPr>
              <a:t>Impulsar que la actuación de los servidores públicos y de la ciudadanía se apegue a valores éticos y cívicos propios de toda democracia.</a:t>
            </a:r>
          </a:p>
          <a:p>
            <a:pPr marL="0" algn="just"/>
            <a:r>
              <a:rPr lang="es-ES_tradnl" sz="1350" dirty="0">
                <a:solidFill>
                  <a:schemeClr val="accent1">
                    <a:lumMod val="50000"/>
                  </a:schemeClr>
                </a:solidFill>
                <a:latin typeface="Arial"/>
                <a:cs typeface="Arial"/>
              </a:rPr>
              <a:t>Fortalecer el control institucional por medio de contralores sociales que desarrollen funciones de vigilancia y supervisión• de recursos.</a:t>
            </a:r>
          </a:p>
          <a:p>
            <a:pPr marL="0" algn="just"/>
            <a:r>
              <a:rPr lang="es-ES_tradnl" sz="1350" dirty="0">
                <a:solidFill>
                  <a:schemeClr val="accent1">
                    <a:lumMod val="50000"/>
                  </a:schemeClr>
                </a:solidFill>
                <a:latin typeface="Arial"/>
                <a:cs typeface="Arial"/>
              </a:rPr>
              <a:t>Impulsar la comunicación de la Benemérita Universidad Autónoma de Puebla con los ciudadanos.</a:t>
            </a:r>
          </a:p>
          <a:p>
            <a:pPr marL="0" algn="just"/>
            <a:r>
              <a:rPr lang="es-ES_tradnl" sz="1350" dirty="0">
                <a:solidFill>
                  <a:schemeClr val="accent1">
                    <a:lumMod val="50000"/>
                  </a:schemeClr>
                </a:solidFill>
                <a:latin typeface="Arial"/>
                <a:cs typeface="Arial"/>
              </a:rPr>
              <a:t>Fomentar los principios de transparencia, rendición de cuentas y participación ciudadana para fortalecer la democracia a la que aspiramos.</a:t>
            </a:r>
          </a:p>
        </p:txBody>
      </p:sp>
      <p:sp>
        <p:nvSpPr>
          <p:cNvPr id="12" name="Marcador de contenido 2"/>
          <p:cNvSpPr txBox="1">
            <a:spLocks/>
          </p:cNvSpPr>
          <p:nvPr/>
        </p:nvSpPr>
        <p:spPr>
          <a:xfrm>
            <a:off x="5626425" y="5387285"/>
            <a:ext cx="2640072" cy="17993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_tradnl" sz="750">
                <a:solidFill>
                  <a:schemeClr val="accent1">
                    <a:lumMod val="50000"/>
                  </a:schemeClr>
                </a:solidFill>
                <a:latin typeface="Arial"/>
                <a:cs typeface="Arial"/>
                <a:hlinkClick r:id="rId2"/>
              </a:rPr>
              <a:t>Portal de la Contraloría Social</a:t>
            </a:r>
            <a:endParaRPr lang="es-ES_tradnl" sz="750" dirty="0">
              <a:solidFill>
                <a:schemeClr val="accent1">
                  <a:lumMod val="50000"/>
                </a:schemeClr>
              </a:solidFill>
              <a:latin typeface="Arial"/>
              <a:cs typeface="Aria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425" y="1641767"/>
            <a:ext cx="3386995" cy="3631511"/>
          </a:xfrm>
          <a:prstGeom prst="rect">
            <a:avLst/>
          </a:prstGeom>
        </p:spPr>
      </p:pic>
      <p:sp>
        <p:nvSpPr>
          <p:cNvPr id="8" name="1 CuadroTexto"/>
          <p:cNvSpPr txBox="1"/>
          <p:nvPr/>
        </p:nvSpPr>
        <p:spPr>
          <a:xfrm>
            <a:off x="1206737" y="851264"/>
            <a:ext cx="7236481" cy="369332"/>
          </a:xfrm>
          <a:prstGeom prst="rect">
            <a:avLst/>
          </a:prstGeom>
          <a:noFill/>
        </p:spPr>
        <p:txBody>
          <a:bodyPr wrap="square" rtlCol="0">
            <a:spAutoFit/>
          </a:bodyPr>
          <a:lstStyle/>
          <a:p>
            <a:pPr algn="just"/>
            <a:r>
              <a:rPr lang="es-ES" b="1" dirty="0" smtClean="0">
                <a:solidFill>
                  <a:schemeClr val="bg2">
                    <a:lumMod val="50000"/>
                  </a:schemeClr>
                </a:solidFill>
                <a:latin typeface="Arial Black" charset="0"/>
                <a:ea typeface="Arial Black" charset="0"/>
                <a:cs typeface="Arial Black" charset="0"/>
              </a:rPr>
              <a:t>CONTRALORÍA SOCIAL                      **</a:t>
            </a:r>
            <a:endParaRPr lang="es-MX"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883015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1"/>
          <p:cNvSpPr txBox="1"/>
          <p:nvPr/>
        </p:nvSpPr>
        <p:spPr>
          <a:xfrm>
            <a:off x="895805" y="2095136"/>
            <a:ext cx="3512909" cy="3093154"/>
          </a:xfrm>
          <a:prstGeom prst="rect">
            <a:avLst/>
          </a:prstGeom>
          <a:noFill/>
        </p:spPr>
        <p:txBody>
          <a:bodyPr wrap="square" rtlCol="0">
            <a:spAutoFit/>
          </a:bodyPr>
          <a:lstStyle/>
          <a:p>
            <a:pPr algn="just"/>
            <a:r>
              <a:rPr lang="es-ES_tradnl" sz="1500" dirty="0">
                <a:solidFill>
                  <a:schemeClr val="accent1">
                    <a:lumMod val="50000"/>
                  </a:schemeClr>
                </a:solidFill>
                <a:latin typeface="Arial"/>
                <a:ea typeface="+mj-ea"/>
                <a:cs typeface="Arial"/>
              </a:rPr>
              <a:t>La Ley y el Estatuto Orgánico de la BUAP, como marco de la actuación, expresan que en su gestión educadora y de servicio, sus funciones y objetivos se deben orientar a contribuir a la realización plena del ser humano a fin de que este pueda cumplir cabalmente su responsabilidad como servidor de la sociedad. Esa responsabilidad se traduce en normas para el quehacer de los alumnos y del personal académico y administrativo de la BUAP en beneficio del interés general.</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127" y="1712896"/>
            <a:ext cx="3465593" cy="3545686"/>
          </a:xfrm>
          <a:prstGeom prst="rect">
            <a:avLst/>
          </a:prstGeom>
        </p:spPr>
      </p:pic>
      <p:sp>
        <p:nvSpPr>
          <p:cNvPr id="3" name="CuadroTexto 2"/>
          <p:cNvSpPr txBox="1"/>
          <p:nvPr/>
        </p:nvSpPr>
        <p:spPr>
          <a:xfrm>
            <a:off x="4962127" y="5307216"/>
            <a:ext cx="2009314" cy="207749"/>
          </a:xfrm>
          <a:prstGeom prst="rect">
            <a:avLst/>
          </a:prstGeom>
          <a:noFill/>
        </p:spPr>
        <p:txBody>
          <a:bodyPr wrap="square" rtlCol="0">
            <a:spAutoFit/>
          </a:bodyPr>
          <a:lstStyle/>
          <a:p>
            <a:r>
              <a:rPr lang="es-ES_tradnl" sz="750">
                <a:hlinkClick r:id="rId3"/>
              </a:rPr>
              <a:t>Portal de la Contraloría General de la BUAP</a:t>
            </a:r>
            <a:endParaRPr lang="es-ES_tradnl" sz="750" dirty="0"/>
          </a:p>
        </p:txBody>
      </p:sp>
      <p:sp>
        <p:nvSpPr>
          <p:cNvPr id="7" name="1 CuadroTexto"/>
          <p:cNvSpPr txBox="1"/>
          <p:nvPr/>
        </p:nvSpPr>
        <p:spPr>
          <a:xfrm>
            <a:off x="1191239" y="1026524"/>
            <a:ext cx="7236481" cy="369332"/>
          </a:xfrm>
          <a:prstGeom prst="rect">
            <a:avLst/>
          </a:prstGeom>
          <a:noFill/>
        </p:spPr>
        <p:txBody>
          <a:bodyPr wrap="square" rtlCol="0">
            <a:spAutoFit/>
          </a:bodyPr>
          <a:lstStyle/>
          <a:p>
            <a:pPr algn="just"/>
            <a:r>
              <a:rPr lang="es-ES" b="1" dirty="0" smtClean="0">
                <a:solidFill>
                  <a:schemeClr val="bg2">
                    <a:lumMod val="50000"/>
                  </a:schemeClr>
                </a:solidFill>
                <a:latin typeface="Arial Black" charset="0"/>
                <a:ea typeface="Arial Black" charset="0"/>
                <a:cs typeface="Arial Black" charset="0"/>
              </a:rPr>
              <a:t>CÓDIGO DE ÉTICA Y CONDUCTA DE LA BUAP</a:t>
            </a:r>
            <a:endParaRPr lang="es-MX"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379775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48039" y="2742363"/>
            <a:ext cx="7429986" cy="2032095"/>
          </a:xfrm>
          <a:prstGeom prst="rect">
            <a:avLst/>
          </a:prstGeom>
          <a:noFill/>
        </p:spPr>
        <p:txBody>
          <a:bodyPr wrap="square" rtlCol="0">
            <a:spAutoFit/>
          </a:bodyPr>
          <a:lstStyle/>
          <a:p>
            <a:pPr marL="0" lvl="1" indent="-257844">
              <a:buFont typeface="Arial" charset="0"/>
              <a:buChar char="•"/>
            </a:pPr>
            <a:r>
              <a:rPr lang="es-ES" dirty="0">
                <a:solidFill>
                  <a:srgbClr val="254061"/>
                </a:solidFill>
                <a:latin typeface="Arial" pitchFamily="34" charset="0"/>
                <a:cs typeface="Arial" pitchFamily="34" charset="0"/>
              </a:rPr>
              <a:t>Cátedra Virtual Iberoamericana de Protección de Datos Personales.</a:t>
            </a:r>
            <a:endParaRPr lang="es-ES_tradnl" dirty="0">
              <a:solidFill>
                <a:srgbClr val="254061"/>
              </a:solidFill>
              <a:latin typeface="Arial" pitchFamily="34" charset="0"/>
              <a:cs typeface="Arial" pitchFamily="34" charset="0"/>
            </a:endParaRPr>
          </a:p>
          <a:p>
            <a:pPr marL="0" lvl="1" indent="-257844">
              <a:buFont typeface="Arial" charset="0"/>
              <a:buChar char="•"/>
            </a:pPr>
            <a:r>
              <a:rPr lang="es-ES" dirty="0">
                <a:solidFill>
                  <a:srgbClr val="254061"/>
                </a:solidFill>
                <a:latin typeface="Arial" pitchFamily="34" charset="0"/>
                <a:cs typeface="Arial" pitchFamily="34" charset="0"/>
              </a:rPr>
              <a:t>Cátedra Universitaria en Transparencia.</a:t>
            </a:r>
            <a:endParaRPr lang="es-ES_tradnl" dirty="0">
              <a:solidFill>
                <a:srgbClr val="254061"/>
              </a:solidFill>
              <a:latin typeface="Arial" pitchFamily="34" charset="0"/>
              <a:cs typeface="Arial" pitchFamily="34" charset="0"/>
            </a:endParaRPr>
          </a:p>
          <a:p>
            <a:pPr marL="0" lvl="1" indent="-257844">
              <a:buFont typeface="Arial" charset="0"/>
              <a:buChar char="•"/>
            </a:pPr>
            <a:r>
              <a:rPr lang="es-ES" dirty="0">
                <a:solidFill>
                  <a:srgbClr val="254061"/>
                </a:solidFill>
                <a:latin typeface="Arial" pitchFamily="34" charset="0"/>
                <a:cs typeface="Arial" pitchFamily="34" charset="0"/>
              </a:rPr>
              <a:t>Diplomado en Transparencia y Rendición de Cuentas.</a:t>
            </a:r>
            <a:endParaRPr lang="es-ES_tradnl" dirty="0">
              <a:solidFill>
                <a:srgbClr val="254061"/>
              </a:solidFill>
              <a:latin typeface="Arial" pitchFamily="34" charset="0"/>
              <a:cs typeface="Arial" pitchFamily="34" charset="0"/>
            </a:endParaRPr>
          </a:p>
          <a:p>
            <a:pPr marL="0" lvl="1" indent="-257844">
              <a:buFont typeface="Arial" charset="0"/>
              <a:buChar char="•"/>
            </a:pPr>
            <a:r>
              <a:rPr lang="es-ES" dirty="0">
                <a:solidFill>
                  <a:srgbClr val="254061"/>
                </a:solidFill>
                <a:latin typeface="Arial" pitchFamily="34" charset="0"/>
                <a:cs typeface="Arial" pitchFamily="34" charset="0"/>
              </a:rPr>
              <a:t>Diplomado en Gobierno Abierto.</a:t>
            </a:r>
            <a:endParaRPr lang="es-ES_tradnl" dirty="0">
              <a:solidFill>
                <a:srgbClr val="254061"/>
              </a:solidFill>
              <a:latin typeface="Arial" pitchFamily="34" charset="0"/>
              <a:cs typeface="Arial" pitchFamily="34" charset="0"/>
            </a:endParaRPr>
          </a:p>
          <a:p>
            <a:pPr marL="0" lvl="1" indent="-257844">
              <a:buFont typeface="Arial" charset="0"/>
              <a:buChar char="•"/>
            </a:pPr>
            <a:r>
              <a:rPr lang="es-ES" dirty="0">
                <a:solidFill>
                  <a:srgbClr val="254061"/>
                </a:solidFill>
                <a:latin typeface="Arial" pitchFamily="34" charset="0"/>
                <a:cs typeface="Arial" pitchFamily="34" charset="0"/>
              </a:rPr>
              <a:t>Diplomado en Protección de Datos Personales.</a:t>
            </a:r>
            <a:endParaRPr lang="es-ES_tradnl" dirty="0">
              <a:solidFill>
                <a:srgbClr val="254061"/>
              </a:solidFill>
              <a:latin typeface="Arial" pitchFamily="34" charset="0"/>
              <a:cs typeface="Arial" pitchFamily="34" charset="0"/>
            </a:endParaRPr>
          </a:p>
          <a:p>
            <a:pPr marL="0" lvl="1" indent="-257844">
              <a:buFont typeface="Arial" charset="0"/>
              <a:buChar char="•"/>
            </a:pPr>
            <a:r>
              <a:rPr lang="es-ES" dirty="0">
                <a:solidFill>
                  <a:srgbClr val="254061"/>
                </a:solidFill>
                <a:latin typeface="Arial" pitchFamily="34" charset="0"/>
                <a:cs typeface="Arial" pitchFamily="34" charset="0"/>
              </a:rPr>
              <a:t>Actividades de capacitación (interna y externa).</a:t>
            </a:r>
            <a:endParaRPr lang="es-ES_tradnl" dirty="0">
              <a:solidFill>
                <a:srgbClr val="254061"/>
              </a:solidFill>
              <a:latin typeface="Arial" pitchFamily="34" charset="0"/>
              <a:cs typeface="Arial" pitchFamily="34" charset="0"/>
            </a:endParaRPr>
          </a:p>
          <a:p>
            <a:endParaRPr lang="es-ES_tradnl" sz="1805" dirty="0">
              <a:latin typeface="Arial" charset="0"/>
              <a:ea typeface="Arial" charset="0"/>
              <a:cs typeface="Arial" charset="0"/>
            </a:endParaRPr>
          </a:p>
        </p:txBody>
      </p:sp>
      <p:sp>
        <p:nvSpPr>
          <p:cNvPr id="4" name="CuadroTexto 3"/>
          <p:cNvSpPr txBox="1"/>
          <p:nvPr/>
        </p:nvSpPr>
        <p:spPr>
          <a:xfrm>
            <a:off x="1248039" y="1317390"/>
            <a:ext cx="6025880" cy="646331"/>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FOMENTO Y DIFUSIÓN DE LA CULTURA DE LA</a:t>
            </a:r>
          </a:p>
          <a:p>
            <a:r>
              <a:rPr lang="es-ES" b="1" dirty="0" smtClean="0">
                <a:solidFill>
                  <a:schemeClr val="bg2">
                    <a:lumMod val="50000"/>
                  </a:schemeClr>
                </a:solidFill>
                <a:latin typeface="Arial Black" charset="0"/>
                <a:ea typeface="Arial Black" charset="0"/>
                <a:cs typeface="Arial Black" charset="0"/>
              </a:rPr>
              <a:t>TRANSPARENCIA Y EDUCACIÓN CONTÍNUA</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571295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762000" y="2828636"/>
            <a:ext cx="7459980" cy="12633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_tradnl" sz="4000" b="1" dirty="0" smtClean="0">
                <a:latin typeface="Arial Black" charset="0"/>
                <a:ea typeface="Arial Black" charset="0"/>
                <a:cs typeface="Arial Black" charset="0"/>
              </a:rPr>
              <a:t>MATRIZ DE INDICADORES</a:t>
            </a:r>
          </a:p>
          <a:p>
            <a:r>
              <a:rPr lang="es-ES_tradnl" sz="4000" b="1" dirty="0" smtClean="0">
                <a:latin typeface="Arial Black" charset="0"/>
                <a:ea typeface="Arial Black" charset="0"/>
                <a:cs typeface="Arial Black" charset="0"/>
              </a:rPr>
              <a:t>PARA RESULTADOS</a:t>
            </a:r>
            <a:endParaRPr lang="es-ES_tradnl" sz="4000" b="1" dirty="0">
              <a:latin typeface="Arial Black" charset="0"/>
              <a:ea typeface="Arial Black" charset="0"/>
              <a:cs typeface="Arial Black" charset="0"/>
            </a:endParaRPr>
          </a:p>
        </p:txBody>
      </p:sp>
    </p:spTree>
    <p:extLst>
      <p:ext uri="{BB962C8B-B14F-4D97-AF65-F5344CB8AC3E}">
        <p14:creationId xmlns:p14="http://schemas.microsoft.com/office/powerpoint/2010/main" val="1457157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464104" y="1881600"/>
            <a:ext cx="6210689" cy="3416320"/>
          </a:xfrm>
          <a:prstGeom prst="rect">
            <a:avLst/>
          </a:prstGeom>
          <a:noFill/>
        </p:spPr>
        <p:txBody>
          <a:bodyPr wrap="square" rtlCol="0">
            <a:spAutoFit/>
          </a:bodyPr>
          <a:lstStyle/>
          <a:p>
            <a:r>
              <a:rPr lang="es-ES_tradnl" dirty="0">
                <a:solidFill>
                  <a:schemeClr val="accent1">
                    <a:lumMod val="50000"/>
                  </a:schemeClr>
                </a:solidFill>
                <a:latin typeface="Arial"/>
                <a:ea typeface="+mj-ea"/>
                <a:cs typeface="Arial"/>
              </a:rPr>
              <a:t> </a:t>
            </a:r>
          </a:p>
          <a:p>
            <a:pPr marL="214313" indent="-214313" algn="just" defTabSz="342900">
              <a:spcBef>
                <a:spcPct val="0"/>
              </a:spcBef>
              <a:buFont typeface="Arial"/>
              <a:buChar char="•"/>
            </a:pPr>
            <a:r>
              <a:rPr lang="es-ES_tradnl" dirty="0">
                <a:solidFill>
                  <a:schemeClr val="accent1">
                    <a:lumMod val="50000"/>
                  </a:schemeClr>
                </a:solidFill>
                <a:latin typeface="Arial"/>
                <a:ea typeface="+mj-ea"/>
                <a:cs typeface="Arial"/>
              </a:rPr>
              <a:t>Para la generación, homologación, actualización y publicación de los indicadores de desempeño de los programas operados por los entes públicos, éstos deberán considerar la MML a través de la MIR y podrán hacer uso de las Guías para la construcción de la MIR y para el diseño de indicadores que se encuentran disponibles en las páginas de Internet de la Secretaría de Hacienda y Crédito Público, la Secretaría de la Función Pública y el CONEVAL.</a:t>
            </a:r>
          </a:p>
          <a:p>
            <a:pPr marL="214313" indent="-214313" algn="just" defTabSz="342900">
              <a:spcBef>
                <a:spcPct val="0"/>
              </a:spcBef>
              <a:buFont typeface="Arial"/>
              <a:buChar char="•"/>
            </a:pPr>
            <a:endParaRPr lang="es-ES_tradnl" dirty="0">
              <a:solidFill>
                <a:schemeClr val="accent1">
                  <a:lumMod val="50000"/>
                </a:schemeClr>
              </a:solidFill>
              <a:latin typeface="Arial"/>
              <a:ea typeface="+mj-ea"/>
              <a:cs typeface="Arial"/>
            </a:endParaRPr>
          </a:p>
          <a:p>
            <a:pPr marL="214313" indent="-214313" algn="just" defTabSz="342900">
              <a:spcBef>
                <a:spcPct val="0"/>
              </a:spcBef>
              <a:buFont typeface="Arial"/>
              <a:buChar char="•"/>
            </a:pPr>
            <a:r>
              <a:rPr lang="es-ES_tradnl" dirty="0">
                <a:solidFill>
                  <a:schemeClr val="accent1">
                    <a:lumMod val="50000"/>
                  </a:schemeClr>
                </a:solidFill>
                <a:latin typeface="Arial"/>
                <a:ea typeface="+mj-ea"/>
                <a:cs typeface="Arial"/>
              </a:rPr>
              <a:t> </a:t>
            </a:r>
            <a:r>
              <a:rPr lang="es-ES_tradnl" sz="1500" dirty="0">
                <a:solidFill>
                  <a:schemeClr val="accent1">
                    <a:lumMod val="50000"/>
                  </a:schemeClr>
                </a:solidFill>
                <a:latin typeface="Arial"/>
                <a:ea typeface="+mj-ea"/>
                <a:cs typeface="Arial"/>
                <a:hlinkClick r:id="rId2" invalidUrl="http://www.shcp.gob.mx/EGRESOS/PEF/sed/Guia MIR.pdf"/>
              </a:rPr>
              <a:t>http://www.shcp.gob.mx/EGRESOS/PEF/sed/Guia%20MIR.pdf</a:t>
            </a:r>
            <a:endParaRPr lang="es-ES_tradnl" sz="1500" dirty="0">
              <a:solidFill>
                <a:schemeClr val="accent1">
                  <a:lumMod val="50000"/>
                </a:schemeClr>
              </a:solidFill>
              <a:latin typeface="Arial"/>
              <a:ea typeface="+mj-ea"/>
              <a:cs typeface="Arial"/>
            </a:endParaRPr>
          </a:p>
        </p:txBody>
      </p:sp>
      <p:sp>
        <p:nvSpPr>
          <p:cNvPr id="7" name="CuadroTexto 6"/>
          <p:cNvSpPr txBox="1"/>
          <p:nvPr/>
        </p:nvSpPr>
        <p:spPr>
          <a:xfrm>
            <a:off x="1248039" y="1317390"/>
            <a:ext cx="2206951"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INTRODUCCIÓN</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317751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p:cNvSpPr txBox="1"/>
          <p:nvPr/>
        </p:nvSpPr>
        <p:spPr>
          <a:xfrm>
            <a:off x="1481363" y="1668346"/>
            <a:ext cx="6210689" cy="3901068"/>
          </a:xfrm>
          <a:prstGeom prst="rect">
            <a:avLst/>
          </a:prstGeom>
          <a:noFill/>
        </p:spPr>
        <p:txBody>
          <a:bodyPr wrap="square" rtlCol="0">
            <a:spAutoFit/>
          </a:bodyPr>
          <a:lstStyle/>
          <a:p>
            <a:endParaRPr lang="es-ES_tradnl" sz="1650" dirty="0">
              <a:solidFill>
                <a:schemeClr val="accent1">
                  <a:lumMod val="50000"/>
                </a:schemeClr>
              </a:solidFill>
              <a:latin typeface="Arial"/>
              <a:ea typeface="+mj-ea"/>
              <a:cs typeface="Arial"/>
            </a:endParaRPr>
          </a:p>
          <a:p>
            <a:pPr marL="257175" indent="-257175" algn="just">
              <a:buFont typeface="Arial" charset="0"/>
              <a:buChar char="•"/>
            </a:pPr>
            <a:r>
              <a:rPr lang="es-ES_tradnl" sz="1650" dirty="0">
                <a:solidFill>
                  <a:schemeClr val="accent1">
                    <a:lumMod val="50000"/>
                  </a:schemeClr>
                </a:solidFill>
                <a:latin typeface="Arial"/>
                <a:ea typeface="+mj-ea"/>
                <a:cs typeface="Arial"/>
              </a:rPr>
              <a:t>La Gestión para Resultados cobra sentido con el establecimiento de los objetivos (resultados esperados), a partir de los cuales se organiza la gestión pública para alcanzarlos”.</a:t>
            </a:r>
          </a:p>
          <a:p>
            <a:pPr algn="just"/>
            <a:r>
              <a:rPr lang="es-ES_tradnl" sz="1650" dirty="0">
                <a:solidFill>
                  <a:schemeClr val="accent1">
                    <a:lumMod val="50000"/>
                  </a:schemeClr>
                </a:solidFill>
                <a:latin typeface="Arial"/>
                <a:ea typeface="+mj-ea"/>
                <a:cs typeface="Arial"/>
              </a:rPr>
              <a:t> </a:t>
            </a:r>
          </a:p>
          <a:p>
            <a:pPr marL="257175" indent="-257175" algn="just">
              <a:buFont typeface="Arial" charset="0"/>
              <a:buChar char="•"/>
            </a:pPr>
            <a:r>
              <a:rPr lang="es-ES_tradnl" sz="1650" dirty="0">
                <a:solidFill>
                  <a:schemeClr val="accent1">
                    <a:lumMod val="50000"/>
                  </a:schemeClr>
                </a:solidFill>
                <a:latin typeface="Arial"/>
                <a:ea typeface="+mj-ea"/>
                <a:cs typeface="Arial"/>
              </a:rPr>
              <a:t>La AMEREIAF en atención a la solicitud de sus Instituciones de Educación Superior afiliadas, gestionó la asesoría de la Secretaría de Hacienda y Crédito Público a través de </a:t>
            </a:r>
            <a:r>
              <a:rPr lang="es-ES_tradnl" sz="1650" dirty="0" smtClean="0">
                <a:solidFill>
                  <a:schemeClr val="accent1">
                    <a:lumMod val="50000"/>
                  </a:schemeClr>
                </a:solidFill>
                <a:latin typeface="Arial"/>
                <a:ea typeface="+mj-ea"/>
                <a:cs typeface="Arial"/>
              </a:rPr>
              <a:t>la, Dirección </a:t>
            </a:r>
            <a:r>
              <a:rPr lang="es-ES_tradnl" sz="1650" dirty="0">
                <a:solidFill>
                  <a:schemeClr val="accent1">
                    <a:lumMod val="50000"/>
                  </a:schemeClr>
                </a:solidFill>
                <a:latin typeface="Arial"/>
                <a:ea typeface="+mj-ea"/>
                <a:cs typeface="Arial"/>
              </a:rPr>
              <a:t>General Adjunta de la Unidad de Evaluación al Desempeño y de </a:t>
            </a:r>
            <a:r>
              <a:rPr lang="es-ES_tradnl" sz="1650" dirty="0" smtClean="0">
                <a:solidFill>
                  <a:schemeClr val="accent1">
                    <a:lumMod val="50000"/>
                  </a:schemeClr>
                </a:solidFill>
                <a:latin typeface="Arial"/>
                <a:ea typeface="+mj-ea"/>
                <a:cs typeface="Arial"/>
              </a:rPr>
              <a:t>la </a:t>
            </a:r>
            <a:r>
              <a:rPr lang="es-ES_tradnl" sz="1650" dirty="0" err="1" smtClean="0">
                <a:solidFill>
                  <a:schemeClr val="accent1">
                    <a:lumMod val="50000"/>
                  </a:schemeClr>
                </a:solidFill>
                <a:latin typeface="Arial"/>
                <a:ea typeface="+mj-ea"/>
                <a:cs typeface="Arial"/>
              </a:rPr>
              <a:t>Directción</a:t>
            </a:r>
            <a:r>
              <a:rPr lang="es-ES_tradnl" sz="1650" dirty="0" smtClean="0">
                <a:solidFill>
                  <a:schemeClr val="accent1">
                    <a:lumMod val="50000"/>
                  </a:schemeClr>
                </a:solidFill>
                <a:latin typeface="Arial"/>
                <a:ea typeface="+mj-ea"/>
                <a:cs typeface="Arial"/>
              </a:rPr>
              <a:t> </a:t>
            </a:r>
            <a:r>
              <a:rPr lang="es-ES_tradnl" sz="1650" dirty="0">
                <a:solidFill>
                  <a:schemeClr val="accent1">
                    <a:lumMod val="50000"/>
                  </a:schemeClr>
                </a:solidFill>
                <a:latin typeface="Arial"/>
                <a:ea typeface="+mj-ea"/>
                <a:cs typeface="Arial"/>
              </a:rPr>
              <a:t>de Armonización Contable, a fin de </a:t>
            </a:r>
            <a:r>
              <a:rPr lang="es-ES_tradnl" sz="1650" dirty="0" smtClean="0">
                <a:solidFill>
                  <a:schemeClr val="accent1">
                    <a:lumMod val="50000"/>
                  </a:schemeClr>
                </a:solidFill>
                <a:latin typeface="Arial"/>
                <a:ea typeface="+mj-ea"/>
                <a:cs typeface="Arial"/>
              </a:rPr>
              <a:t>elaborar una </a:t>
            </a:r>
            <a:r>
              <a:rPr lang="es-ES_tradnl" sz="1650" dirty="0">
                <a:solidFill>
                  <a:schemeClr val="accent1">
                    <a:lumMod val="50000"/>
                  </a:schemeClr>
                </a:solidFill>
                <a:latin typeface="Arial"/>
                <a:ea typeface="+mj-ea"/>
                <a:cs typeface="Arial"/>
              </a:rPr>
              <a:t>guía para la </a:t>
            </a:r>
            <a:r>
              <a:rPr lang="es-ES_tradnl" sz="1650" dirty="0" smtClean="0">
                <a:solidFill>
                  <a:schemeClr val="accent1">
                    <a:lumMod val="50000"/>
                  </a:schemeClr>
                </a:solidFill>
                <a:latin typeface="Arial"/>
                <a:ea typeface="+mj-ea"/>
                <a:cs typeface="Arial"/>
              </a:rPr>
              <a:t>construcción </a:t>
            </a:r>
            <a:r>
              <a:rPr lang="es-ES_tradnl" sz="1650" dirty="0">
                <a:solidFill>
                  <a:schemeClr val="accent1">
                    <a:lumMod val="50000"/>
                  </a:schemeClr>
                </a:solidFill>
                <a:latin typeface="Arial"/>
                <a:ea typeface="+mj-ea"/>
                <a:cs typeface="Arial"/>
              </a:rPr>
              <a:t>y seguimiento de indicadores al desempeño en las Instituciones de Educación Superior, que oriente el puntual cumplimiento de los ordenamientos en beneficio de su desarrollo y eficiencia. </a:t>
            </a:r>
          </a:p>
        </p:txBody>
      </p:sp>
      <p:sp>
        <p:nvSpPr>
          <p:cNvPr id="7" name="CuadroTexto 6"/>
          <p:cNvSpPr txBox="1"/>
          <p:nvPr/>
        </p:nvSpPr>
        <p:spPr>
          <a:xfrm>
            <a:off x="1248039" y="1317390"/>
            <a:ext cx="2206951"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INTRODUCCIÓN</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449079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p:cNvSpPr txBox="1"/>
          <p:nvPr/>
        </p:nvSpPr>
        <p:spPr>
          <a:xfrm>
            <a:off x="1248039" y="1580121"/>
            <a:ext cx="6210689" cy="4074192"/>
          </a:xfrm>
          <a:prstGeom prst="rect">
            <a:avLst/>
          </a:prstGeom>
          <a:noFill/>
        </p:spPr>
        <p:txBody>
          <a:bodyPr wrap="square" rtlCol="0">
            <a:spAutoFit/>
          </a:bodyPr>
          <a:lstStyle/>
          <a:p>
            <a:endParaRPr lang="es-ES_tradnl" sz="1725" dirty="0">
              <a:solidFill>
                <a:schemeClr val="accent1">
                  <a:lumMod val="50000"/>
                </a:schemeClr>
              </a:solidFill>
              <a:latin typeface="Arial"/>
              <a:ea typeface="+mj-ea"/>
              <a:cs typeface="Arial"/>
            </a:endParaRPr>
          </a:p>
          <a:p>
            <a:pPr marL="257175" indent="-257175" algn="just">
              <a:buFont typeface="Arial" charset="0"/>
              <a:buChar char="•"/>
            </a:pPr>
            <a:r>
              <a:rPr lang="es-ES_tradnl" sz="1725" dirty="0">
                <a:solidFill>
                  <a:schemeClr val="accent1">
                    <a:lumMod val="50000"/>
                  </a:schemeClr>
                </a:solidFill>
                <a:latin typeface="Arial"/>
                <a:ea typeface="+mj-ea"/>
                <a:cs typeface="Arial"/>
              </a:rPr>
              <a:t>Esta primera versión se basa en la experiencia de las Universidades que conforman la Comisión Especial de Armonización Contable de la AMEREIAF.</a:t>
            </a:r>
          </a:p>
          <a:p>
            <a:pPr algn="just"/>
            <a:endParaRPr lang="es-ES_tradnl" sz="1725" dirty="0">
              <a:solidFill>
                <a:schemeClr val="accent1">
                  <a:lumMod val="50000"/>
                </a:schemeClr>
              </a:solidFill>
              <a:latin typeface="Arial"/>
              <a:ea typeface="+mj-ea"/>
              <a:cs typeface="Arial"/>
            </a:endParaRPr>
          </a:p>
          <a:p>
            <a:pPr marL="257175" indent="-257175" algn="just">
              <a:buFont typeface="Arial" charset="0"/>
              <a:buChar char="•"/>
            </a:pPr>
            <a:r>
              <a:rPr lang="es-ES_tradnl" sz="1725" dirty="0">
                <a:solidFill>
                  <a:schemeClr val="accent1">
                    <a:lumMod val="50000"/>
                  </a:schemeClr>
                </a:solidFill>
                <a:latin typeface="Arial"/>
                <a:ea typeface="+mj-ea"/>
                <a:cs typeface="Arial"/>
              </a:rPr>
              <a:t>Esta guía será sujeta de revisión y actualización permanente, estableciendo una relación de trabajo, colaboración y actualización continua entre la AMEREIAF y la SHCP a través de esta Comisión Especial de Armonización Contable. La Comisión Especial de Armonización Contable de la AMEREIAF establecerá un vínculo de comunicación con todos los miembros de la AMEREIAF a fin de monitorear las necesidades y considerarlas para el análisis e incorporación en las próximas versiones.</a:t>
            </a:r>
          </a:p>
        </p:txBody>
      </p:sp>
      <p:sp>
        <p:nvSpPr>
          <p:cNvPr id="6" name="CuadroTexto 5"/>
          <p:cNvSpPr txBox="1"/>
          <p:nvPr/>
        </p:nvSpPr>
        <p:spPr>
          <a:xfrm>
            <a:off x="1248039" y="1317390"/>
            <a:ext cx="2206951"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INTRODUCCIÓN</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422494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71" y="2042872"/>
            <a:ext cx="7856184" cy="3352087"/>
          </a:xfrm>
          <a:prstGeom prst="rect">
            <a:avLst/>
          </a:prstGeom>
        </p:spPr>
      </p:pic>
      <p:sp>
        <p:nvSpPr>
          <p:cNvPr id="6" name="CuadroTexto 5"/>
          <p:cNvSpPr txBox="1"/>
          <p:nvPr/>
        </p:nvSpPr>
        <p:spPr>
          <a:xfrm>
            <a:off x="1248039" y="1317390"/>
            <a:ext cx="6332311"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PRINCIPIOS PARA LA GESTIÓN DE RESULTADOS</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2083926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6"/>
          <p:cNvPicPr/>
          <p:nvPr/>
        </p:nvPicPr>
        <p:blipFill rotWithShape="1">
          <a:blip r:embed="rId2"/>
          <a:srcRect l="24564" t="24669" r="25829" b="22306"/>
          <a:stretch/>
        </p:blipFill>
        <p:spPr bwMode="auto">
          <a:xfrm>
            <a:off x="361670" y="1122842"/>
            <a:ext cx="8370732" cy="5735158"/>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1187079" y="753510"/>
            <a:ext cx="3952877"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MARCO LEGAL Y NORMATIVO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245886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579120" y="1980457"/>
            <a:ext cx="8199120" cy="3658344"/>
          </a:xfrm>
        </p:spPr>
        <p:txBody>
          <a:bodyPr>
            <a:normAutofit fontScale="92500" lnSpcReduction="20000"/>
          </a:bodyPr>
          <a:lstStyle/>
          <a:p>
            <a:pPr marL="0" indent="0">
              <a:lnSpc>
                <a:spcPct val="100000"/>
              </a:lnSpc>
              <a:spcBef>
                <a:spcPts val="0"/>
              </a:spcBef>
              <a:buNone/>
              <a:defRPr/>
            </a:pPr>
            <a:r>
              <a:rPr lang="es-ES" sz="2200" cap="all" dirty="0" smtClean="0"/>
              <a:t>2. LEY </a:t>
            </a:r>
            <a:r>
              <a:rPr lang="es-ES" sz="2200" cap="all" dirty="0"/>
              <a:t>GENERAL DE RESPONSABILIDADES ADMINISTRATIVAS (LEY 3DE3)</a:t>
            </a:r>
          </a:p>
          <a:p>
            <a:endParaRPr lang="es-ES" sz="2200" dirty="0"/>
          </a:p>
          <a:p>
            <a:pPr algn="just"/>
            <a:r>
              <a:rPr lang="es-ES" sz="2200" dirty="0"/>
              <a:t>Dicha norma </a:t>
            </a:r>
            <a:r>
              <a:rPr lang="es-ES" sz="2200" b="1" dirty="0"/>
              <a:t>otorga facultades a la Auditoría Superior de la Federación (ASF) y a las entidades de fiscalización superior de las entidades federativas para investigar y sustanciar procedimientos por faltas administrativas graves</a:t>
            </a:r>
            <a:r>
              <a:rPr lang="es-ES" sz="2200" dirty="0"/>
              <a:t> que detecten en sus auditorías. La Suprema Corte de Justicia de la Nación (SCJN) y el Consejo de la Judicatura Federal (CJF) también estarán facultados para hacerlo.</a:t>
            </a:r>
          </a:p>
          <a:p>
            <a:pPr algn="just"/>
            <a:endParaRPr lang="es-ES" sz="2200" dirty="0" smtClean="0"/>
          </a:p>
          <a:p>
            <a:pPr algn="just"/>
            <a:r>
              <a:rPr lang="es-ES" sz="2200" dirty="0" smtClean="0"/>
              <a:t>La </a:t>
            </a:r>
            <a:r>
              <a:rPr lang="es-ES" sz="2200" dirty="0"/>
              <a:t>Ley </a:t>
            </a:r>
            <a:r>
              <a:rPr lang="es-ES" sz="2200" b="1" dirty="0"/>
              <a:t>contempla un catálogo de 12 delitos, como tráfico de influencias, enriquecimiento oculto, abuso de funciones, soborno, colusión, uso de información falsa o confidencial, nepotismo, cohecho, peculado, desvío de recursos y obstrucción de la justicia.</a:t>
            </a:r>
          </a:p>
          <a:p>
            <a:pPr marL="0" indent="0" algn="just">
              <a:buNone/>
            </a:pPr>
            <a:endParaRPr lang="es-ES" sz="2000" cap="all" dirty="0" smtClean="0"/>
          </a:p>
          <a:p>
            <a:endParaRPr lang="es-ES" sz="2000" dirty="0"/>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_tradnl" dirty="0" smtClean="0"/>
              <a:t>SISTEMA NACIONAL ANTICORRUPCIÓN</a:t>
            </a:r>
            <a:endParaRPr lang="es-ES" dirty="0"/>
          </a:p>
        </p:txBody>
      </p:sp>
    </p:spTree>
    <p:extLst>
      <p:ext uri="{BB962C8B-B14F-4D97-AF65-F5344CB8AC3E}">
        <p14:creationId xmlns:p14="http://schemas.microsoft.com/office/powerpoint/2010/main" val="661761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24"/>
          <p:cNvSpPr txBox="1"/>
          <p:nvPr/>
        </p:nvSpPr>
        <p:spPr>
          <a:xfrm>
            <a:off x="1435332" y="1050451"/>
            <a:ext cx="6210689" cy="1685077"/>
          </a:xfrm>
          <a:prstGeom prst="rect">
            <a:avLst/>
          </a:prstGeom>
          <a:noFill/>
        </p:spPr>
        <p:txBody>
          <a:bodyPr wrap="square" rtlCol="0">
            <a:spAutoFit/>
          </a:bodyPr>
          <a:lstStyle/>
          <a:p>
            <a:endParaRPr lang="es-ES_tradnl" sz="1725" dirty="0">
              <a:solidFill>
                <a:schemeClr val="accent1">
                  <a:lumMod val="50000"/>
                </a:schemeClr>
              </a:solidFill>
              <a:latin typeface="Arial"/>
              <a:ea typeface="+mj-ea"/>
              <a:cs typeface="Arial"/>
            </a:endParaRPr>
          </a:p>
          <a:p>
            <a:pPr marL="257175" indent="-257175">
              <a:buFont typeface="Arial" charset="0"/>
              <a:buChar char="•"/>
            </a:pPr>
            <a:r>
              <a:rPr lang="es-ES_tradnl" sz="1725" dirty="0">
                <a:solidFill>
                  <a:schemeClr val="accent1">
                    <a:lumMod val="50000"/>
                  </a:schemeClr>
                </a:solidFill>
                <a:latin typeface="Arial"/>
                <a:ea typeface="+mj-ea"/>
                <a:cs typeface="Arial"/>
              </a:rPr>
              <a:t>Uno de los objetivos perseguidos por el SED es verificar el grado de cumplimiento de objetivos y metas, con base en indicadores de desempeño (estratégicos y de gestión). En la figura que se presenta a continuación se identifican los principales elementos y objetivos del SED. </a:t>
            </a:r>
          </a:p>
        </p:txBody>
      </p:sp>
      <p:pic>
        <p:nvPicPr>
          <p:cNvPr id="5"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25" y="2926028"/>
            <a:ext cx="8109165" cy="3505252"/>
          </a:xfrm>
          <a:prstGeom prst="rect">
            <a:avLst/>
          </a:prstGeom>
        </p:spPr>
      </p:pic>
    </p:spTree>
    <p:extLst>
      <p:ext uri="{BB962C8B-B14F-4D97-AF65-F5344CB8AC3E}">
        <p14:creationId xmlns:p14="http://schemas.microsoft.com/office/powerpoint/2010/main" val="1651250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8"/>
          <p:cNvSpPr txBox="1"/>
          <p:nvPr/>
        </p:nvSpPr>
        <p:spPr>
          <a:xfrm>
            <a:off x="1421338" y="2010466"/>
            <a:ext cx="6210689" cy="3277820"/>
          </a:xfrm>
          <a:prstGeom prst="rect">
            <a:avLst/>
          </a:prstGeom>
          <a:noFill/>
        </p:spPr>
        <p:txBody>
          <a:bodyPr wrap="square" rtlCol="0">
            <a:spAutoFit/>
          </a:bodyPr>
          <a:lstStyle/>
          <a:p>
            <a:pPr algn="just"/>
            <a:r>
              <a:rPr lang="es-ES_tradnl" sz="1725" dirty="0">
                <a:solidFill>
                  <a:schemeClr val="accent1">
                    <a:lumMod val="50000"/>
                  </a:schemeClr>
                </a:solidFill>
                <a:latin typeface="Arial"/>
                <a:ea typeface="+mj-ea"/>
                <a:cs typeface="Arial"/>
              </a:rPr>
              <a:t>La Metodología de Marco Lógico (MML) es una herramienta que facilita el proceso de conceptualización, diseño, ejecución, monitoreo y evaluación de programas y proyectos. Su uso permite: </a:t>
            </a:r>
          </a:p>
          <a:p>
            <a:r>
              <a:rPr lang="es-ES_tradnl" sz="1725" dirty="0">
                <a:solidFill>
                  <a:schemeClr val="accent1">
                    <a:lumMod val="50000"/>
                  </a:schemeClr>
                </a:solidFill>
                <a:latin typeface="Arial"/>
                <a:ea typeface="+mj-ea"/>
                <a:cs typeface="Arial"/>
              </a:rPr>
              <a:t> </a:t>
            </a:r>
          </a:p>
          <a:p>
            <a:pPr marL="257175" indent="-257175">
              <a:buFont typeface="Arial" charset="0"/>
              <a:buChar char="•"/>
            </a:pPr>
            <a:r>
              <a:rPr lang="es-ES_tradnl" sz="1725" dirty="0">
                <a:solidFill>
                  <a:schemeClr val="accent1">
                    <a:lumMod val="50000"/>
                  </a:schemeClr>
                </a:solidFill>
                <a:latin typeface="Arial"/>
                <a:ea typeface="+mj-ea"/>
                <a:cs typeface="Arial"/>
              </a:rPr>
              <a:t>Presentar de forma sistemática y lógica los objetivos de un programa y sus relaciones de causalidad;  </a:t>
            </a:r>
          </a:p>
          <a:p>
            <a:pPr marL="257175" indent="-257175">
              <a:buFont typeface="Arial" charset="0"/>
              <a:buChar char="•"/>
            </a:pPr>
            <a:r>
              <a:rPr lang="es-ES_tradnl" sz="1725" dirty="0">
                <a:solidFill>
                  <a:schemeClr val="accent1">
                    <a:lumMod val="50000"/>
                  </a:schemeClr>
                </a:solidFill>
                <a:latin typeface="Arial"/>
                <a:ea typeface="+mj-ea"/>
                <a:cs typeface="Arial"/>
              </a:rPr>
              <a:t>Identificar y definir los factores externos al programa que pueden influir en el cumplimiento de los  objetivos;  </a:t>
            </a:r>
          </a:p>
          <a:p>
            <a:pPr marL="257175" indent="-257175">
              <a:buFont typeface="Arial" charset="0"/>
              <a:buChar char="•"/>
            </a:pPr>
            <a:r>
              <a:rPr lang="es-ES_tradnl" sz="1725" dirty="0">
                <a:solidFill>
                  <a:schemeClr val="accent1">
                    <a:lumMod val="50000"/>
                  </a:schemeClr>
                </a:solidFill>
                <a:latin typeface="Arial"/>
                <a:ea typeface="+mj-ea"/>
                <a:cs typeface="Arial"/>
              </a:rPr>
              <a:t>Evaluar el avance en la consecución de los objetivos, así como examinar el desempeño del programa en todas sus etapas.</a:t>
            </a:r>
          </a:p>
        </p:txBody>
      </p:sp>
      <p:sp>
        <p:nvSpPr>
          <p:cNvPr id="7" name="CuadroTexto 6"/>
          <p:cNvSpPr txBox="1"/>
          <p:nvPr/>
        </p:nvSpPr>
        <p:spPr>
          <a:xfrm>
            <a:off x="1187079" y="1073550"/>
            <a:ext cx="4618700"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638521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8"/>
          <p:cNvSpPr txBox="1"/>
          <p:nvPr/>
        </p:nvSpPr>
        <p:spPr>
          <a:xfrm>
            <a:off x="1395142" y="1510975"/>
            <a:ext cx="6210689" cy="1477328"/>
          </a:xfrm>
          <a:prstGeom prst="rect">
            <a:avLst/>
          </a:prstGeom>
          <a:noFill/>
        </p:spPr>
        <p:txBody>
          <a:bodyPr wrap="square" rtlCol="0">
            <a:spAutoFit/>
          </a:bodyPr>
          <a:lstStyle/>
          <a:p>
            <a:pPr marL="257175" indent="-257175" algn="just">
              <a:buFont typeface="Arial" charset="0"/>
              <a:buChar char="•"/>
            </a:pPr>
            <a:r>
              <a:rPr lang="es-ES_tradnl" sz="1500" dirty="0">
                <a:solidFill>
                  <a:schemeClr val="accent1">
                    <a:lumMod val="50000"/>
                  </a:schemeClr>
                </a:solidFill>
                <a:latin typeface="Arial"/>
                <a:ea typeface="+mj-ea"/>
                <a:cs typeface="Arial"/>
              </a:rPr>
              <a:t>Cuando se trata de programas, es importante considerar entre los involucrados que deben participar en las distintas etapas de la MML y sobre todo, en la elaboración de la MIR, además de la Unidad o Unidades Responsables de la ejecución del programa, a personal de las áreas de planeación, evaluación, programación y </a:t>
            </a:r>
            <a:r>
              <a:rPr lang="es-ES_tradnl" sz="1500" dirty="0" err="1">
                <a:solidFill>
                  <a:schemeClr val="accent1">
                    <a:lumMod val="50000"/>
                  </a:schemeClr>
                </a:solidFill>
                <a:latin typeface="Arial"/>
                <a:ea typeface="+mj-ea"/>
                <a:cs typeface="Arial"/>
              </a:rPr>
              <a:t>presupuestación</a:t>
            </a:r>
            <a:r>
              <a:rPr lang="es-ES_tradnl" sz="1500" dirty="0">
                <a:solidFill>
                  <a:schemeClr val="accent1">
                    <a:lumMod val="50000"/>
                  </a:schemeClr>
                </a:solidFill>
                <a:latin typeface="Arial"/>
                <a:ea typeface="+mj-ea"/>
                <a:cs typeface="Arial"/>
              </a:rPr>
              <a:t>, cuando menos. </a:t>
            </a: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660" y="3048925"/>
            <a:ext cx="5430893" cy="3359495"/>
          </a:xfrm>
          <a:prstGeom prst="rect">
            <a:avLst/>
          </a:prstGeom>
        </p:spPr>
      </p:pic>
      <p:sp>
        <p:nvSpPr>
          <p:cNvPr id="8" name="CuadroTexto 7"/>
          <p:cNvSpPr txBox="1"/>
          <p:nvPr/>
        </p:nvSpPr>
        <p:spPr>
          <a:xfrm>
            <a:off x="1187079" y="926666"/>
            <a:ext cx="4618700"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9753231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6"/>
          <p:cNvSpPr txBox="1"/>
          <p:nvPr/>
        </p:nvSpPr>
        <p:spPr>
          <a:xfrm>
            <a:off x="1420309" y="1727370"/>
            <a:ext cx="6210689" cy="4154984"/>
          </a:xfrm>
          <a:prstGeom prst="rect">
            <a:avLst/>
          </a:prstGeom>
          <a:noFill/>
        </p:spPr>
        <p:txBody>
          <a:bodyPr wrap="square" rtlCol="0">
            <a:spAutoFit/>
          </a:bodyPr>
          <a:lstStyle/>
          <a:p>
            <a:pPr algn="just"/>
            <a:r>
              <a:rPr lang="es-MX" sz="1650" dirty="0">
                <a:solidFill>
                  <a:schemeClr val="accent1">
                    <a:lumMod val="50000"/>
                  </a:schemeClr>
                </a:solidFill>
                <a:latin typeface="Arial"/>
                <a:ea typeface="+mj-ea"/>
                <a:cs typeface="Arial"/>
              </a:rPr>
              <a:t>La MML se divide en tres fases:</a:t>
            </a:r>
            <a:endParaRPr lang="es-ES_tradnl" sz="1650" dirty="0">
              <a:solidFill>
                <a:schemeClr val="accent1">
                  <a:lumMod val="50000"/>
                </a:schemeClr>
              </a:solidFill>
              <a:latin typeface="Arial"/>
              <a:ea typeface="+mj-ea"/>
              <a:cs typeface="Arial"/>
            </a:endParaRPr>
          </a:p>
          <a:p>
            <a:pPr algn="just"/>
            <a:r>
              <a:rPr lang="es-MX" sz="1650" dirty="0">
                <a:solidFill>
                  <a:schemeClr val="accent1">
                    <a:lumMod val="50000"/>
                  </a:schemeClr>
                </a:solidFill>
                <a:latin typeface="Arial"/>
                <a:ea typeface="+mj-ea"/>
                <a:cs typeface="Arial"/>
              </a:rPr>
              <a:t> </a:t>
            </a:r>
            <a:endParaRPr lang="es-ES_tradnl" sz="1650" dirty="0">
              <a:solidFill>
                <a:schemeClr val="accent1">
                  <a:lumMod val="50000"/>
                </a:schemeClr>
              </a:solidFill>
              <a:latin typeface="Arial"/>
              <a:ea typeface="+mj-ea"/>
              <a:cs typeface="Arial"/>
            </a:endParaRPr>
          </a:p>
          <a:p>
            <a:pPr algn="just"/>
            <a:r>
              <a:rPr lang="es-MX" sz="1650" dirty="0">
                <a:solidFill>
                  <a:schemeClr val="accent1">
                    <a:lumMod val="50000"/>
                  </a:schemeClr>
                </a:solidFill>
                <a:latin typeface="Arial"/>
                <a:ea typeface="+mj-ea"/>
                <a:cs typeface="Arial"/>
              </a:rPr>
              <a:t>• La primera consiste en identificar el problema mediante un diagnóstico riguroso que detecte sus orígenes y consecuencias.</a:t>
            </a:r>
            <a:endParaRPr lang="es-ES_tradnl" sz="1650" dirty="0">
              <a:solidFill>
                <a:schemeClr val="accent1">
                  <a:lumMod val="50000"/>
                </a:schemeClr>
              </a:solidFill>
              <a:latin typeface="Arial"/>
              <a:ea typeface="+mj-ea"/>
              <a:cs typeface="Arial"/>
            </a:endParaRPr>
          </a:p>
          <a:p>
            <a:pPr algn="just"/>
            <a:r>
              <a:rPr lang="es-MX" sz="1650" dirty="0">
                <a:solidFill>
                  <a:schemeClr val="accent1">
                    <a:lumMod val="50000"/>
                  </a:schemeClr>
                </a:solidFill>
                <a:latin typeface="Arial"/>
                <a:ea typeface="+mj-ea"/>
                <a:cs typeface="Arial"/>
              </a:rPr>
              <a:t> </a:t>
            </a:r>
            <a:endParaRPr lang="es-ES_tradnl" sz="1650" dirty="0">
              <a:solidFill>
                <a:schemeClr val="accent1">
                  <a:lumMod val="50000"/>
                </a:schemeClr>
              </a:solidFill>
              <a:latin typeface="Arial"/>
              <a:ea typeface="+mj-ea"/>
              <a:cs typeface="Arial"/>
            </a:endParaRPr>
          </a:p>
          <a:p>
            <a:pPr algn="just"/>
            <a:r>
              <a:rPr lang="es-MX" sz="1650" dirty="0">
                <a:solidFill>
                  <a:schemeClr val="accent1">
                    <a:lumMod val="50000"/>
                  </a:schemeClr>
                </a:solidFill>
                <a:latin typeface="Arial"/>
                <a:ea typeface="+mj-ea"/>
                <a:cs typeface="Arial"/>
              </a:rPr>
              <a:t>• En la segunda se construye un modelo sistémico que expresa las condiciones lógicas que deben cumplirse para que el problema se resuelva.</a:t>
            </a:r>
            <a:endParaRPr lang="es-ES_tradnl" sz="1650" dirty="0">
              <a:solidFill>
                <a:schemeClr val="accent1">
                  <a:lumMod val="50000"/>
                </a:schemeClr>
              </a:solidFill>
              <a:latin typeface="Arial"/>
              <a:ea typeface="+mj-ea"/>
              <a:cs typeface="Arial"/>
            </a:endParaRPr>
          </a:p>
          <a:p>
            <a:pPr algn="just"/>
            <a:endParaRPr lang="es-ES_tradnl" sz="1650" dirty="0">
              <a:solidFill>
                <a:schemeClr val="accent1">
                  <a:lumMod val="50000"/>
                </a:schemeClr>
              </a:solidFill>
              <a:latin typeface="Arial"/>
              <a:ea typeface="+mj-ea"/>
              <a:cs typeface="Arial"/>
            </a:endParaRPr>
          </a:p>
          <a:p>
            <a:pPr algn="just"/>
            <a:r>
              <a:rPr lang="es-MX" sz="1650" dirty="0">
                <a:solidFill>
                  <a:schemeClr val="accent1">
                    <a:lumMod val="50000"/>
                  </a:schemeClr>
                </a:solidFill>
                <a:latin typeface="Arial"/>
                <a:ea typeface="+mj-ea"/>
                <a:cs typeface="Arial"/>
              </a:rPr>
              <a:t>• Para la tercera fase, se elabora un instrumento en el cual se plantea la estrategia de solución (la Matriz de Indicadores para Resultados). Aquí se presentan las relaciones causales que deben darse para alcanzar cada uno de los objetivos establecidos. También se incorporan los indicadores necesarios para mantener el seguimiento y control sobre la gestión de la solución.</a:t>
            </a:r>
            <a:endParaRPr lang="es-ES_tradnl" sz="1650" dirty="0">
              <a:solidFill>
                <a:schemeClr val="accent1">
                  <a:lumMod val="50000"/>
                </a:schemeClr>
              </a:solidFill>
              <a:latin typeface="Arial"/>
              <a:ea typeface="+mj-ea"/>
              <a:cs typeface="Arial"/>
            </a:endParaRPr>
          </a:p>
        </p:txBody>
      </p:sp>
      <p:sp>
        <p:nvSpPr>
          <p:cNvPr id="7" name="CuadroTexto 6"/>
          <p:cNvSpPr txBox="1"/>
          <p:nvPr/>
        </p:nvSpPr>
        <p:spPr>
          <a:xfrm>
            <a:off x="1187079" y="926666"/>
            <a:ext cx="6687023" cy="369332"/>
          </a:xfrm>
          <a:prstGeom prst="rect">
            <a:avLst/>
          </a:prstGeom>
          <a:noFill/>
        </p:spPr>
        <p:txBody>
          <a:bodyPr wrap="none" rtlCol="0">
            <a:spAutoFit/>
          </a:bodyPr>
          <a:lstStyle/>
          <a:p>
            <a:r>
              <a:rPr lang="es-ES" b="1" smtClean="0">
                <a:solidFill>
                  <a:schemeClr val="bg2">
                    <a:lumMod val="50000"/>
                  </a:schemeClr>
                </a:solidFill>
                <a:latin typeface="Arial Black" charset="0"/>
                <a:ea typeface="Arial Black" charset="0"/>
                <a:cs typeface="Arial Black" charset="0"/>
              </a:rPr>
              <a:t>ETAPAS </a:t>
            </a:r>
            <a:r>
              <a:rPr lang="es-ES" b="1" dirty="0" smtClean="0">
                <a:solidFill>
                  <a:schemeClr val="bg2">
                    <a:lumMod val="50000"/>
                  </a:schemeClr>
                </a:solidFill>
                <a:latin typeface="Arial Black" charset="0"/>
                <a:ea typeface="Arial Black" charset="0"/>
                <a:cs typeface="Arial Black" charset="0"/>
              </a:rPr>
              <a:t>DE LA 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306348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6"/>
          <p:cNvSpPr txBox="1"/>
          <p:nvPr/>
        </p:nvSpPr>
        <p:spPr>
          <a:xfrm>
            <a:off x="437691" y="1911056"/>
            <a:ext cx="6210689" cy="888705"/>
          </a:xfrm>
          <a:prstGeom prst="rect">
            <a:avLst/>
          </a:prstGeom>
          <a:noFill/>
        </p:spPr>
        <p:txBody>
          <a:bodyPr wrap="square" rtlCol="0">
            <a:spAutoFit/>
          </a:bodyPr>
          <a:lstStyle/>
          <a:p>
            <a:r>
              <a:rPr lang="es-ES_tradnl" sz="1725" b="1" dirty="0">
                <a:solidFill>
                  <a:schemeClr val="accent1">
                    <a:lumMod val="50000"/>
                  </a:schemeClr>
                </a:solidFill>
                <a:latin typeface="Arial"/>
                <a:ea typeface="+mj-ea"/>
                <a:cs typeface="Arial"/>
              </a:rPr>
              <a:t>Primera fase:</a:t>
            </a:r>
          </a:p>
          <a:p>
            <a:pPr marL="257175" indent="-257175">
              <a:buFont typeface="Arial" charset="0"/>
              <a:buChar char="•"/>
            </a:pPr>
            <a:endParaRPr lang="es-ES_tradnl" sz="1725" dirty="0">
              <a:solidFill>
                <a:schemeClr val="accent1">
                  <a:lumMod val="50000"/>
                </a:schemeClr>
              </a:solidFill>
              <a:latin typeface="Arial"/>
              <a:ea typeface="+mj-ea"/>
              <a:cs typeface="Arial"/>
            </a:endParaRPr>
          </a:p>
          <a:p>
            <a:pPr marL="257175" indent="-257175">
              <a:buFont typeface="Arial" charset="0"/>
              <a:buChar char="•"/>
            </a:pPr>
            <a:r>
              <a:rPr lang="es-ES_tradnl" sz="1725" dirty="0">
                <a:solidFill>
                  <a:schemeClr val="accent1">
                    <a:lumMod val="50000"/>
                  </a:schemeClr>
                </a:solidFill>
                <a:latin typeface="Arial"/>
                <a:ea typeface="+mj-ea"/>
                <a:cs typeface="Arial"/>
              </a:rPr>
              <a:t>Definición del problema: </a:t>
            </a:r>
          </a:p>
        </p:txBody>
      </p:sp>
      <p:pic>
        <p:nvPicPr>
          <p:cNvPr id="9"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9699" y="1295998"/>
            <a:ext cx="5604301" cy="5562002"/>
          </a:xfrm>
          <a:prstGeom prst="rect">
            <a:avLst/>
          </a:prstGeom>
        </p:spPr>
      </p:pic>
      <p:sp>
        <p:nvSpPr>
          <p:cNvPr id="6" name="CuadroTexto 5"/>
          <p:cNvSpPr txBox="1"/>
          <p:nvPr/>
        </p:nvSpPr>
        <p:spPr>
          <a:xfrm>
            <a:off x="1187079" y="926666"/>
            <a:ext cx="6687023" cy="369332"/>
          </a:xfrm>
          <a:prstGeom prst="rect">
            <a:avLst/>
          </a:prstGeom>
          <a:noFill/>
        </p:spPr>
        <p:txBody>
          <a:bodyPr wrap="none" rtlCol="0">
            <a:spAutoFit/>
          </a:bodyPr>
          <a:lstStyle/>
          <a:p>
            <a:r>
              <a:rPr lang="es-ES" b="1" smtClean="0">
                <a:solidFill>
                  <a:schemeClr val="bg2">
                    <a:lumMod val="50000"/>
                  </a:schemeClr>
                </a:solidFill>
                <a:latin typeface="Arial Black" charset="0"/>
                <a:ea typeface="Arial Black" charset="0"/>
                <a:cs typeface="Arial Black" charset="0"/>
              </a:rPr>
              <a:t>ETAPAS </a:t>
            </a:r>
            <a:r>
              <a:rPr lang="es-ES" b="1" dirty="0" smtClean="0">
                <a:solidFill>
                  <a:schemeClr val="bg2">
                    <a:lumMod val="50000"/>
                  </a:schemeClr>
                </a:solidFill>
                <a:latin typeface="Arial Black" charset="0"/>
                <a:ea typeface="Arial Black" charset="0"/>
                <a:cs typeface="Arial Black" charset="0"/>
              </a:rPr>
              <a:t>DE LA 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322585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
          <p:cNvSpPr txBox="1"/>
          <p:nvPr/>
        </p:nvSpPr>
        <p:spPr>
          <a:xfrm>
            <a:off x="626989" y="1786273"/>
            <a:ext cx="2923931" cy="357790"/>
          </a:xfrm>
          <a:prstGeom prst="rect">
            <a:avLst/>
          </a:prstGeom>
          <a:noFill/>
        </p:spPr>
        <p:txBody>
          <a:bodyPr wrap="square" rtlCol="0">
            <a:spAutoFit/>
          </a:bodyPr>
          <a:lstStyle/>
          <a:p>
            <a:pPr marL="257175" indent="-257175">
              <a:buFont typeface="Arial" charset="0"/>
              <a:buChar char="•"/>
            </a:pPr>
            <a:r>
              <a:rPr lang="es-ES_tradnl" sz="1725" dirty="0" err="1">
                <a:solidFill>
                  <a:schemeClr val="accent1">
                    <a:lumMod val="50000"/>
                  </a:schemeClr>
                </a:solidFill>
                <a:latin typeface="Arial"/>
                <a:ea typeface="+mj-ea"/>
                <a:cs typeface="Arial"/>
              </a:rPr>
              <a:t>An</a:t>
            </a:r>
            <a:r>
              <a:rPr lang="es-ES" sz="1725" dirty="0" err="1">
                <a:solidFill>
                  <a:schemeClr val="accent1">
                    <a:lumMod val="50000"/>
                  </a:schemeClr>
                </a:solidFill>
                <a:latin typeface="Arial"/>
                <a:ea typeface="+mj-ea"/>
                <a:cs typeface="Arial"/>
              </a:rPr>
              <a:t>álisis</a:t>
            </a:r>
            <a:r>
              <a:rPr lang="es-ES" sz="1725" dirty="0">
                <a:solidFill>
                  <a:schemeClr val="accent1">
                    <a:lumMod val="50000"/>
                  </a:schemeClr>
                </a:solidFill>
                <a:latin typeface="Arial"/>
                <a:ea typeface="+mj-ea"/>
                <a:cs typeface="Arial"/>
              </a:rPr>
              <a:t> </a:t>
            </a:r>
            <a:r>
              <a:rPr lang="es-ES_tradnl" sz="1725" dirty="0">
                <a:solidFill>
                  <a:schemeClr val="accent1">
                    <a:lumMod val="50000"/>
                  </a:schemeClr>
                </a:solidFill>
                <a:latin typeface="Arial"/>
                <a:ea typeface="+mj-ea"/>
                <a:cs typeface="Arial"/>
              </a:rPr>
              <a:t>del problema: </a:t>
            </a: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093" y="1631278"/>
            <a:ext cx="5652907" cy="4403762"/>
          </a:xfrm>
          <a:prstGeom prst="rect">
            <a:avLst/>
          </a:prstGeom>
        </p:spPr>
      </p:pic>
      <p:sp>
        <p:nvSpPr>
          <p:cNvPr id="8" name="CuadroTexto 7"/>
          <p:cNvSpPr txBox="1"/>
          <p:nvPr/>
        </p:nvSpPr>
        <p:spPr>
          <a:xfrm>
            <a:off x="1187079" y="926666"/>
            <a:ext cx="6687023" cy="369332"/>
          </a:xfrm>
          <a:prstGeom prst="rect">
            <a:avLst/>
          </a:prstGeom>
          <a:noFill/>
        </p:spPr>
        <p:txBody>
          <a:bodyPr wrap="none" rtlCol="0">
            <a:spAutoFit/>
          </a:bodyPr>
          <a:lstStyle/>
          <a:p>
            <a:r>
              <a:rPr lang="es-ES" b="1" smtClean="0">
                <a:solidFill>
                  <a:schemeClr val="bg2">
                    <a:lumMod val="50000"/>
                  </a:schemeClr>
                </a:solidFill>
                <a:latin typeface="Arial Black" charset="0"/>
                <a:ea typeface="Arial Black" charset="0"/>
                <a:cs typeface="Arial Black" charset="0"/>
              </a:rPr>
              <a:t>ETAPAS </a:t>
            </a:r>
            <a:r>
              <a:rPr lang="es-ES" b="1" dirty="0" smtClean="0">
                <a:solidFill>
                  <a:schemeClr val="bg2">
                    <a:lumMod val="50000"/>
                  </a:schemeClr>
                </a:solidFill>
                <a:latin typeface="Arial Black" charset="0"/>
                <a:ea typeface="Arial Black" charset="0"/>
                <a:cs typeface="Arial Black" charset="0"/>
              </a:rPr>
              <a:t>DE LA 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438260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
          <p:cNvSpPr txBox="1"/>
          <p:nvPr/>
        </p:nvSpPr>
        <p:spPr>
          <a:xfrm>
            <a:off x="432481" y="1817732"/>
            <a:ext cx="3232739" cy="888705"/>
          </a:xfrm>
          <a:prstGeom prst="rect">
            <a:avLst/>
          </a:prstGeom>
          <a:noFill/>
        </p:spPr>
        <p:txBody>
          <a:bodyPr wrap="square" rtlCol="0">
            <a:spAutoFit/>
          </a:bodyPr>
          <a:lstStyle/>
          <a:p>
            <a:r>
              <a:rPr lang="es-ES_tradnl" sz="1725" b="1" dirty="0">
                <a:solidFill>
                  <a:schemeClr val="accent1">
                    <a:lumMod val="50000"/>
                  </a:schemeClr>
                </a:solidFill>
                <a:latin typeface="Arial"/>
                <a:cs typeface="Arial"/>
              </a:rPr>
              <a:t>Segunda fase:</a:t>
            </a:r>
          </a:p>
          <a:p>
            <a:pPr marL="257175" indent="-257175">
              <a:buFont typeface="Arial" charset="0"/>
              <a:buChar char="•"/>
            </a:pPr>
            <a:endParaRPr lang="es-ES_tradnl" sz="1725" dirty="0">
              <a:solidFill>
                <a:schemeClr val="accent1">
                  <a:lumMod val="50000"/>
                </a:schemeClr>
              </a:solidFill>
              <a:latin typeface="Arial"/>
              <a:ea typeface="+mj-ea"/>
              <a:cs typeface="Arial"/>
            </a:endParaRPr>
          </a:p>
          <a:p>
            <a:pPr marL="257175" indent="-257175">
              <a:buFont typeface="Arial" charset="0"/>
              <a:buChar char="•"/>
            </a:pPr>
            <a:r>
              <a:rPr lang="es-ES_tradnl" sz="1725" dirty="0" err="1">
                <a:solidFill>
                  <a:schemeClr val="accent1">
                    <a:lumMod val="50000"/>
                  </a:schemeClr>
                </a:solidFill>
                <a:latin typeface="Arial"/>
                <a:ea typeface="+mj-ea"/>
                <a:cs typeface="Arial"/>
              </a:rPr>
              <a:t>Definici</a:t>
            </a:r>
            <a:r>
              <a:rPr lang="es-ES" sz="1725" dirty="0" err="1">
                <a:solidFill>
                  <a:schemeClr val="accent1">
                    <a:lumMod val="50000"/>
                  </a:schemeClr>
                </a:solidFill>
                <a:latin typeface="Arial"/>
                <a:ea typeface="+mj-ea"/>
                <a:cs typeface="Arial"/>
              </a:rPr>
              <a:t>ón</a:t>
            </a:r>
            <a:r>
              <a:rPr lang="es-ES" sz="1725" dirty="0">
                <a:solidFill>
                  <a:schemeClr val="accent1">
                    <a:lumMod val="50000"/>
                  </a:schemeClr>
                </a:solidFill>
                <a:latin typeface="Arial"/>
                <a:ea typeface="+mj-ea"/>
                <a:cs typeface="Arial"/>
              </a:rPr>
              <a:t> del objetivo</a:t>
            </a:r>
            <a:r>
              <a:rPr lang="es-ES_tradnl" sz="1725" dirty="0">
                <a:solidFill>
                  <a:schemeClr val="accent1">
                    <a:lumMod val="50000"/>
                  </a:schemeClr>
                </a:solidFill>
                <a:latin typeface="Arial"/>
                <a:ea typeface="+mj-ea"/>
                <a:cs typeface="Arial"/>
              </a:rPr>
              <a:t>: </a:t>
            </a: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540" y="1347760"/>
            <a:ext cx="5585462" cy="5510239"/>
          </a:xfrm>
          <a:prstGeom prst="rect">
            <a:avLst/>
          </a:prstGeom>
        </p:spPr>
      </p:pic>
      <p:sp>
        <p:nvSpPr>
          <p:cNvPr id="8" name="CuadroTexto 7"/>
          <p:cNvSpPr txBox="1"/>
          <p:nvPr/>
        </p:nvSpPr>
        <p:spPr>
          <a:xfrm>
            <a:off x="1187079" y="926666"/>
            <a:ext cx="6687023" cy="369332"/>
          </a:xfrm>
          <a:prstGeom prst="rect">
            <a:avLst/>
          </a:prstGeom>
          <a:noFill/>
        </p:spPr>
        <p:txBody>
          <a:bodyPr wrap="none" rtlCol="0">
            <a:spAutoFit/>
          </a:bodyPr>
          <a:lstStyle/>
          <a:p>
            <a:r>
              <a:rPr lang="es-ES" b="1" smtClean="0">
                <a:solidFill>
                  <a:schemeClr val="bg2">
                    <a:lumMod val="50000"/>
                  </a:schemeClr>
                </a:solidFill>
                <a:latin typeface="Arial Black" charset="0"/>
                <a:ea typeface="Arial Black" charset="0"/>
                <a:cs typeface="Arial Black" charset="0"/>
              </a:rPr>
              <a:t>ETAPAS </a:t>
            </a:r>
            <a:r>
              <a:rPr lang="es-ES" b="1" dirty="0" smtClean="0">
                <a:solidFill>
                  <a:schemeClr val="bg2">
                    <a:lumMod val="50000"/>
                  </a:schemeClr>
                </a:solidFill>
                <a:latin typeface="Arial Black" charset="0"/>
                <a:ea typeface="Arial Black" charset="0"/>
                <a:cs typeface="Arial Black" charset="0"/>
              </a:rPr>
              <a:t>DE LA 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772376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p:cNvSpPr txBox="1"/>
          <p:nvPr/>
        </p:nvSpPr>
        <p:spPr>
          <a:xfrm>
            <a:off x="779389" y="1819060"/>
            <a:ext cx="2512451" cy="623248"/>
          </a:xfrm>
          <a:prstGeom prst="rect">
            <a:avLst/>
          </a:prstGeom>
          <a:noFill/>
        </p:spPr>
        <p:txBody>
          <a:bodyPr wrap="square" rtlCol="0">
            <a:spAutoFit/>
          </a:bodyPr>
          <a:lstStyle/>
          <a:p>
            <a:pPr marL="257175" indent="-257175">
              <a:buFont typeface="Arial" charset="0"/>
              <a:buChar char="•"/>
            </a:pPr>
            <a:r>
              <a:rPr lang="es-ES_tradnl" sz="1725" dirty="0" err="1">
                <a:solidFill>
                  <a:schemeClr val="accent1">
                    <a:lumMod val="50000"/>
                  </a:schemeClr>
                </a:solidFill>
                <a:latin typeface="Arial"/>
                <a:ea typeface="+mj-ea"/>
                <a:cs typeface="Arial"/>
              </a:rPr>
              <a:t>Selecci</a:t>
            </a:r>
            <a:r>
              <a:rPr lang="es-ES" sz="1725" dirty="0" err="1">
                <a:solidFill>
                  <a:schemeClr val="accent1">
                    <a:lumMod val="50000"/>
                  </a:schemeClr>
                </a:solidFill>
                <a:latin typeface="Arial"/>
                <a:ea typeface="+mj-ea"/>
                <a:cs typeface="Arial"/>
              </a:rPr>
              <a:t>ón</a:t>
            </a:r>
            <a:r>
              <a:rPr lang="es-ES" sz="1725" dirty="0">
                <a:solidFill>
                  <a:schemeClr val="accent1">
                    <a:lumMod val="50000"/>
                  </a:schemeClr>
                </a:solidFill>
                <a:latin typeface="Arial"/>
                <a:ea typeface="+mj-ea"/>
                <a:cs typeface="Arial"/>
              </a:rPr>
              <a:t> de </a:t>
            </a:r>
            <a:r>
              <a:rPr lang="es-ES" sz="1725" dirty="0" smtClean="0">
                <a:solidFill>
                  <a:schemeClr val="accent1">
                    <a:lumMod val="50000"/>
                  </a:schemeClr>
                </a:solidFill>
                <a:latin typeface="Arial"/>
                <a:ea typeface="+mj-ea"/>
                <a:cs typeface="Arial"/>
              </a:rPr>
              <a:t>la</a:t>
            </a:r>
          </a:p>
          <a:p>
            <a:pPr marL="257175" indent="-257175">
              <a:buFont typeface="Arial" charset="0"/>
              <a:buChar char="•"/>
            </a:pPr>
            <a:r>
              <a:rPr lang="es-ES" sz="1725" dirty="0" smtClean="0">
                <a:solidFill>
                  <a:schemeClr val="accent1">
                    <a:lumMod val="50000"/>
                  </a:schemeClr>
                </a:solidFill>
                <a:latin typeface="Arial"/>
                <a:ea typeface="+mj-ea"/>
                <a:cs typeface="Arial"/>
              </a:rPr>
              <a:t>alternativa</a:t>
            </a:r>
            <a:r>
              <a:rPr lang="es-ES" sz="1725" dirty="0">
                <a:solidFill>
                  <a:schemeClr val="accent1">
                    <a:lumMod val="50000"/>
                  </a:schemeClr>
                </a:solidFill>
                <a:latin typeface="Arial"/>
                <a:ea typeface="+mj-ea"/>
                <a:cs typeface="Arial"/>
              </a:rPr>
              <a:t>:</a:t>
            </a:r>
            <a:endParaRPr lang="es-ES_tradnl" sz="1725" dirty="0">
              <a:solidFill>
                <a:schemeClr val="accent1">
                  <a:lumMod val="50000"/>
                </a:schemeClr>
              </a:solidFill>
              <a:latin typeface="Arial"/>
              <a:ea typeface="+mj-ea"/>
              <a:cs typeface="Arial"/>
            </a:endParaRPr>
          </a:p>
        </p:txBody>
      </p:sp>
      <p:pic>
        <p:nvPicPr>
          <p:cNvPr id="8"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472" y="1631277"/>
            <a:ext cx="5619529" cy="4434243"/>
          </a:xfrm>
          <a:prstGeom prst="rect">
            <a:avLst/>
          </a:prstGeom>
        </p:spPr>
      </p:pic>
      <p:sp>
        <p:nvSpPr>
          <p:cNvPr id="6" name="CuadroTexto 5"/>
          <p:cNvSpPr txBox="1"/>
          <p:nvPr/>
        </p:nvSpPr>
        <p:spPr>
          <a:xfrm>
            <a:off x="1187079" y="926666"/>
            <a:ext cx="6687023" cy="369332"/>
          </a:xfrm>
          <a:prstGeom prst="rect">
            <a:avLst/>
          </a:prstGeom>
          <a:noFill/>
        </p:spPr>
        <p:txBody>
          <a:bodyPr wrap="none" rtlCol="0">
            <a:spAutoFit/>
          </a:bodyPr>
          <a:lstStyle/>
          <a:p>
            <a:r>
              <a:rPr lang="es-ES" b="1" smtClean="0">
                <a:solidFill>
                  <a:schemeClr val="bg2">
                    <a:lumMod val="50000"/>
                  </a:schemeClr>
                </a:solidFill>
                <a:latin typeface="Arial Black" charset="0"/>
                <a:ea typeface="Arial Black" charset="0"/>
                <a:cs typeface="Arial Black" charset="0"/>
              </a:rPr>
              <a:t>ETAPAS </a:t>
            </a:r>
            <a:r>
              <a:rPr lang="es-ES" b="1" dirty="0" smtClean="0">
                <a:solidFill>
                  <a:schemeClr val="bg2">
                    <a:lumMod val="50000"/>
                  </a:schemeClr>
                </a:solidFill>
                <a:latin typeface="Arial Black" charset="0"/>
                <a:ea typeface="Arial Black" charset="0"/>
                <a:cs typeface="Arial Black" charset="0"/>
              </a:rPr>
              <a:t>DE LA 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948555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
          <p:cNvSpPr txBox="1"/>
          <p:nvPr/>
        </p:nvSpPr>
        <p:spPr>
          <a:xfrm>
            <a:off x="1272732" y="1790887"/>
            <a:ext cx="6210689" cy="3808735"/>
          </a:xfrm>
          <a:prstGeom prst="rect">
            <a:avLst/>
          </a:prstGeom>
          <a:noFill/>
        </p:spPr>
        <p:txBody>
          <a:bodyPr wrap="square" rtlCol="0">
            <a:spAutoFit/>
          </a:bodyPr>
          <a:lstStyle/>
          <a:p>
            <a:r>
              <a:rPr lang="es-ES_tradnl" sz="1725" b="1" dirty="0">
                <a:solidFill>
                  <a:schemeClr val="accent1">
                    <a:lumMod val="50000"/>
                  </a:schemeClr>
                </a:solidFill>
                <a:latin typeface="Arial"/>
                <a:cs typeface="Arial"/>
              </a:rPr>
              <a:t>Tercera fase:</a:t>
            </a:r>
          </a:p>
          <a:p>
            <a:pPr marL="257175" indent="-257175">
              <a:buFont typeface="Arial" charset="0"/>
              <a:buChar char="•"/>
            </a:pPr>
            <a:endParaRPr lang="es-ES_tradnl" sz="1725" dirty="0">
              <a:solidFill>
                <a:schemeClr val="accent1">
                  <a:lumMod val="50000"/>
                </a:schemeClr>
              </a:solidFill>
              <a:latin typeface="Arial"/>
              <a:ea typeface="+mj-ea"/>
              <a:cs typeface="Arial"/>
            </a:endParaRPr>
          </a:p>
          <a:p>
            <a:pPr marL="257175" indent="-257175" algn="just">
              <a:buFont typeface="Arial" charset="0"/>
              <a:buChar char="•"/>
            </a:pPr>
            <a:r>
              <a:rPr lang="es-ES_tradnl" sz="1725" dirty="0">
                <a:solidFill>
                  <a:schemeClr val="accent1">
                    <a:lumMod val="50000"/>
                  </a:schemeClr>
                </a:solidFill>
                <a:latin typeface="Arial"/>
                <a:cs typeface="Arial"/>
              </a:rPr>
              <a:t>La Matriz de Indicadores para Resultados (MIR) es una herramienta que permite vincular los distintos instrumentos para el diseño, organización, ejecución, seguimiento, evaluación y mejora de los programas, resultado de un proceso de planeación realizado con base en la Metodología de Marco Lógico.</a:t>
            </a:r>
          </a:p>
          <a:p>
            <a:pPr marL="257175" indent="-257175" algn="just">
              <a:buFont typeface="Arial" charset="0"/>
              <a:buChar char="•"/>
            </a:pPr>
            <a:endParaRPr lang="es-ES_tradnl" sz="1725" dirty="0">
              <a:solidFill>
                <a:schemeClr val="accent1">
                  <a:lumMod val="50000"/>
                </a:schemeClr>
              </a:solidFill>
              <a:latin typeface="Arial"/>
              <a:cs typeface="Arial"/>
            </a:endParaRPr>
          </a:p>
          <a:p>
            <a:pPr algn="just"/>
            <a:r>
              <a:rPr lang="es-ES_tradnl" sz="1725" dirty="0">
                <a:solidFill>
                  <a:schemeClr val="accent1">
                    <a:lumMod val="50000"/>
                  </a:schemeClr>
                </a:solidFill>
                <a:latin typeface="Arial"/>
                <a:cs typeface="Arial"/>
              </a:rPr>
              <a:t>Es una herramienta de planeación estratégica que en forma resumida y sencilla:</a:t>
            </a:r>
          </a:p>
          <a:p>
            <a:pPr marL="257175" indent="-257175" algn="just">
              <a:buFont typeface="Arial" charset="0"/>
              <a:buChar char="•"/>
            </a:pPr>
            <a:endParaRPr lang="es-ES_tradnl" sz="1725" dirty="0">
              <a:solidFill>
                <a:schemeClr val="accent1">
                  <a:lumMod val="50000"/>
                </a:schemeClr>
              </a:solidFill>
              <a:latin typeface="Arial"/>
              <a:cs typeface="Arial"/>
            </a:endParaRPr>
          </a:p>
          <a:p>
            <a:pPr marL="285750" indent="-285750" algn="just">
              <a:buFont typeface="Arial" charset="0"/>
              <a:buChar char="•"/>
            </a:pPr>
            <a:r>
              <a:rPr lang="es-ES_tradnl" sz="1725" dirty="0" smtClean="0">
                <a:solidFill>
                  <a:schemeClr val="accent1">
                    <a:lumMod val="50000"/>
                  </a:schemeClr>
                </a:solidFill>
                <a:latin typeface="Arial"/>
                <a:cs typeface="Arial"/>
              </a:rPr>
              <a:t>Establece </a:t>
            </a:r>
            <a:r>
              <a:rPr lang="es-ES_tradnl" sz="1725" dirty="0">
                <a:solidFill>
                  <a:schemeClr val="accent1">
                    <a:lumMod val="50000"/>
                  </a:schemeClr>
                </a:solidFill>
                <a:latin typeface="Arial"/>
                <a:cs typeface="Arial"/>
              </a:rPr>
              <a:t>con claridad los objetivos del </a:t>
            </a:r>
            <a:r>
              <a:rPr lang="es-ES_tradnl" sz="1725" dirty="0" err="1">
                <a:solidFill>
                  <a:schemeClr val="accent1">
                    <a:lumMod val="50000"/>
                  </a:schemeClr>
                </a:solidFill>
                <a:latin typeface="Arial"/>
                <a:cs typeface="Arial"/>
              </a:rPr>
              <a:t>Pp</a:t>
            </a:r>
            <a:r>
              <a:rPr lang="es-ES_tradnl" sz="1725" dirty="0">
                <a:solidFill>
                  <a:schemeClr val="accent1">
                    <a:lumMod val="50000"/>
                  </a:schemeClr>
                </a:solidFill>
                <a:latin typeface="Arial"/>
                <a:cs typeface="Arial"/>
              </a:rPr>
              <a:t> y su </a:t>
            </a:r>
            <a:r>
              <a:rPr lang="es-ES_tradnl" sz="1725" dirty="0" smtClean="0">
                <a:solidFill>
                  <a:schemeClr val="accent1">
                    <a:lumMod val="50000"/>
                  </a:schemeClr>
                </a:solidFill>
                <a:latin typeface="Arial"/>
                <a:cs typeface="Arial"/>
              </a:rPr>
              <a:t>alineación </a:t>
            </a:r>
            <a:r>
              <a:rPr lang="es-ES_tradnl" sz="1725" dirty="0">
                <a:solidFill>
                  <a:schemeClr val="accent1">
                    <a:lumMod val="50000"/>
                  </a:schemeClr>
                </a:solidFill>
                <a:latin typeface="Arial"/>
                <a:cs typeface="Arial"/>
              </a:rPr>
              <a:t>con los objetivos de la planeación </a:t>
            </a:r>
            <a:r>
              <a:rPr lang="es-ES_tradnl" sz="1725" dirty="0" smtClean="0">
                <a:solidFill>
                  <a:schemeClr val="accent1">
                    <a:lumMod val="50000"/>
                  </a:schemeClr>
                </a:solidFill>
                <a:latin typeface="Arial"/>
                <a:cs typeface="Arial"/>
              </a:rPr>
              <a:t>nacional </a:t>
            </a:r>
            <a:r>
              <a:rPr lang="es-ES_tradnl" sz="1725" dirty="0">
                <a:solidFill>
                  <a:schemeClr val="accent1">
                    <a:lumMod val="50000"/>
                  </a:schemeClr>
                </a:solidFill>
                <a:latin typeface="Arial"/>
                <a:cs typeface="Arial"/>
              </a:rPr>
              <a:t>y sectorial;</a:t>
            </a:r>
          </a:p>
        </p:txBody>
      </p:sp>
      <p:sp>
        <p:nvSpPr>
          <p:cNvPr id="7" name="CuadroTexto 6"/>
          <p:cNvSpPr txBox="1"/>
          <p:nvPr/>
        </p:nvSpPr>
        <p:spPr>
          <a:xfrm>
            <a:off x="1187079" y="1086686"/>
            <a:ext cx="6687023" cy="369332"/>
          </a:xfrm>
          <a:prstGeom prst="rect">
            <a:avLst/>
          </a:prstGeom>
          <a:noFill/>
        </p:spPr>
        <p:txBody>
          <a:bodyPr wrap="none" rtlCol="0">
            <a:spAutoFit/>
          </a:bodyPr>
          <a:lstStyle/>
          <a:p>
            <a:r>
              <a:rPr lang="es-ES" b="1" smtClean="0">
                <a:solidFill>
                  <a:schemeClr val="bg2">
                    <a:lumMod val="50000"/>
                  </a:schemeClr>
                </a:solidFill>
                <a:latin typeface="Arial Black" charset="0"/>
                <a:ea typeface="Arial Black" charset="0"/>
                <a:cs typeface="Arial Black" charset="0"/>
              </a:rPr>
              <a:t>ETAPAS </a:t>
            </a:r>
            <a:r>
              <a:rPr lang="es-ES" b="1" dirty="0" smtClean="0">
                <a:solidFill>
                  <a:schemeClr val="bg2">
                    <a:lumMod val="50000"/>
                  </a:schemeClr>
                </a:solidFill>
                <a:latin typeface="Arial Black" charset="0"/>
                <a:ea typeface="Arial Black" charset="0"/>
                <a:cs typeface="Arial Black" charset="0"/>
              </a:rPr>
              <a:t>DE LA 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246923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
          <p:cNvSpPr txBox="1"/>
          <p:nvPr/>
        </p:nvSpPr>
        <p:spPr>
          <a:xfrm>
            <a:off x="1249680" y="1923084"/>
            <a:ext cx="6385560" cy="3012363"/>
          </a:xfrm>
          <a:prstGeom prst="rect">
            <a:avLst/>
          </a:prstGeom>
          <a:noFill/>
        </p:spPr>
        <p:txBody>
          <a:bodyPr wrap="square" rtlCol="0">
            <a:spAutoFit/>
          </a:bodyPr>
          <a:lstStyle/>
          <a:p>
            <a:pPr marL="257175" indent="-257175" algn="just">
              <a:buFont typeface="Arial" charset="0"/>
              <a:buChar char="•"/>
            </a:pPr>
            <a:endParaRPr lang="es-ES_tradnl" sz="1725" dirty="0">
              <a:solidFill>
                <a:schemeClr val="accent1">
                  <a:lumMod val="50000"/>
                </a:schemeClr>
              </a:solidFill>
              <a:latin typeface="Arial"/>
              <a:cs typeface="Arial"/>
            </a:endParaRPr>
          </a:p>
          <a:p>
            <a:pPr marL="257175" indent="-257175" algn="just">
              <a:buFont typeface="Arial" charset="0"/>
              <a:buChar char="•"/>
            </a:pPr>
            <a:r>
              <a:rPr lang="es-ES_tradnl" sz="1725" dirty="0">
                <a:solidFill>
                  <a:schemeClr val="accent1">
                    <a:lumMod val="50000"/>
                  </a:schemeClr>
                </a:solidFill>
                <a:latin typeface="Arial"/>
                <a:cs typeface="Arial"/>
              </a:rPr>
              <a:t>Incorpora los indicadores que miden los objetivos y resultados esperados, y que son también un referente para el seguimiento y la evaluación;</a:t>
            </a:r>
          </a:p>
          <a:p>
            <a:pPr marL="257175" indent="-257175" algn="just">
              <a:buFont typeface="Arial" charset="0"/>
              <a:buChar char="•"/>
            </a:pPr>
            <a:r>
              <a:rPr lang="es-ES_tradnl" sz="1725" dirty="0">
                <a:solidFill>
                  <a:schemeClr val="accent1">
                    <a:lumMod val="50000"/>
                  </a:schemeClr>
                </a:solidFill>
                <a:latin typeface="Arial"/>
                <a:cs typeface="Arial"/>
              </a:rPr>
              <a:t>Identifica los medios para obtener y verificar la información de los indicadores;</a:t>
            </a:r>
          </a:p>
          <a:p>
            <a:pPr marL="257175" indent="-257175" algn="just">
              <a:buFont typeface="Arial" charset="0"/>
              <a:buChar char="•"/>
            </a:pPr>
            <a:r>
              <a:rPr lang="es-ES_tradnl" sz="1725" dirty="0">
                <a:solidFill>
                  <a:schemeClr val="accent1">
                    <a:lumMod val="50000"/>
                  </a:schemeClr>
                </a:solidFill>
                <a:latin typeface="Arial"/>
                <a:cs typeface="Arial"/>
              </a:rPr>
              <a:t>Describe los bienes y servicios que entrega el programa a la sociedad, para cumplir su objetivo, así como las actividades e insumos para producirlos; e</a:t>
            </a:r>
          </a:p>
          <a:p>
            <a:pPr marL="257175" indent="-257175" algn="just">
              <a:buFont typeface="Arial" charset="0"/>
              <a:buChar char="•"/>
            </a:pPr>
            <a:r>
              <a:rPr lang="es-ES_tradnl" sz="1725" dirty="0">
                <a:solidFill>
                  <a:schemeClr val="accent1">
                    <a:lumMod val="50000"/>
                  </a:schemeClr>
                </a:solidFill>
                <a:latin typeface="Arial"/>
                <a:cs typeface="Arial"/>
              </a:rPr>
              <a:t>Incluye supuestos sobre los riesgos y contingencias que pueden afectar el desempeño del programa.</a:t>
            </a:r>
          </a:p>
        </p:txBody>
      </p:sp>
      <p:sp>
        <p:nvSpPr>
          <p:cNvPr id="7" name="CuadroTexto 6"/>
          <p:cNvSpPr txBox="1"/>
          <p:nvPr/>
        </p:nvSpPr>
        <p:spPr>
          <a:xfrm>
            <a:off x="1187079" y="1086686"/>
            <a:ext cx="6687023" cy="369332"/>
          </a:xfrm>
          <a:prstGeom prst="rect">
            <a:avLst/>
          </a:prstGeom>
          <a:noFill/>
        </p:spPr>
        <p:txBody>
          <a:bodyPr wrap="none" rtlCol="0">
            <a:spAutoFit/>
          </a:bodyPr>
          <a:lstStyle/>
          <a:p>
            <a:r>
              <a:rPr lang="es-ES" b="1" smtClean="0">
                <a:solidFill>
                  <a:schemeClr val="bg2">
                    <a:lumMod val="50000"/>
                  </a:schemeClr>
                </a:solidFill>
                <a:latin typeface="Arial Black" charset="0"/>
                <a:ea typeface="Arial Black" charset="0"/>
                <a:cs typeface="Arial Black" charset="0"/>
              </a:rPr>
              <a:t>ETAPAS </a:t>
            </a:r>
            <a:r>
              <a:rPr lang="es-ES" b="1" dirty="0" smtClean="0">
                <a:solidFill>
                  <a:schemeClr val="bg2">
                    <a:lumMod val="50000"/>
                  </a:schemeClr>
                </a:solidFill>
                <a:latin typeface="Arial Black" charset="0"/>
                <a:ea typeface="Arial Black" charset="0"/>
                <a:cs typeface="Arial Black" charset="0"/>
              </a:rPr>
              <a:t>DE LA 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110824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731520" y="1980456"/>
            <a:ext cx="7711440" cy="3444983"/>
          </a:xfrm>
        </p:spPr>
        <p:txBody>
          <a:bodyPr>
            <a:normAutofit fontScale="62500" lnSpcReduction="20000"/>
          </a:bodyPr>
          <a:lstStyle/>
          <a:p>
            <a:pPr marL="0" indent="0">
              <a:lnSpc>
                <a:spcPct val="100000"/>
              </a:lnSpc>
              <a:spcBef>
                <a:spcPts val="0"/>
              </a:spcBef>
              <a:buNone/>
              <a:defRPr/>
            </a:pPr>
            <a:r>
              <a:rPr lang="es-ES" sz="2600" cap="all" dirty="0" smtClean="0"/>
              <a:t>3. ADECUACIONES </a:t>
            </a:r>
            <a:r>
              <a:rPr lang="es-ES" sz="2600" cap="all" dirty="0"/>
              <a:t>AL CÓDIGO PENAL </a:t>
            </a:r>
            <a:r>
              <a:rPr lang="es-ES" sz="2600" cap="all" dirty="0" smtClean="0"/>
              <a:t>FEDERAL</a:t>
            </a:r>
          </a:p>
          <a:p>
            <a:pPr marL="0" indent="0">
              <a:lnSpc>
                <a:spcPct val="100000"/>
              </a:lnSpc>
              <a:spcBef>
                <a:spcPts val="0"/>
              </a:spcBef>
              <a:buNone/>
              <a:defRPr/>
            </a:pPr>
            <a:endParaRPr lang="es-ES" sz="2600" cap="all" dirty="0"/>
          </a:p>
          <a:p>
            <a:pPr algn="just"/>
            <a:r>
              <a:rPr lang="es-ES" sz="2600" b="1" dirty="0"/>
              <a:t>Para que los funcionarios y personas que incurran en actos de corrupción fueran sancionados no sólo con inhabilitaciones y multas</a:t>
            </a:r>
            <a:r>
              <a:rPr lang="es-ES" sz="2600" dirty="0"/>
              <a:t>, se reformó el Código Penal Federal para </a:t>
            </a:r>
            <a:r>
              <a:rPr lang="es-ES" sz="2600" b="1" dirty="0"/>
              <a:t>incorporar la tipificación de delitos </a:t>
            </a:r>
            <a:r>
              <a:rPr lang="es-ES" sz="2600" dirty="0"/>
              <a:t>de este tipo, así como sus procesos de investigación</a:t>
            </a:r>
            <a:r>
              <a:rPr lang="es-ES" sz="2600" dirty="0" smtClean="0"/>
              <a:t>.</a:t>
            </a:r>
          </a:p>
          <a:p>
            <a:pPr algn="just"/>
            <a:endParaRPr lang="es-ES" sz="2600" dirty="0"/>
          </a:p>
          <a:p>
            <a:pPr algn="just"/>
            <a:r>
              <a:rPr lang="es-ES" sz="2600" dirty="0"/>
              <a:t>Se </a:t>
            </a:r>
            <a:r>
              <a:rPr lang="es-ES" sz="2600" b="1" dirty="0"/>
              <a:t>precisa la definición de servidor público </a:t>
            </a:r>
            <a:r>
              <a:rPr lang="es-ES" sz="2600" dirty="0"/>
              <a:t>como toda persona que desempeñe un empleo, cargo o comisión de cualquier naturaleza en la Administración Pública Federal, organismos descentralizados, empresas de participación estatal mayoritaria, organizaciones y sociedades asimiladas, fideicomisos públicos, empresas productivas del Estado, órganos constitucionales autónomos, el Congreso de la Unión, el Poder Judicial Federal, o cualquiera que maneje recursos económicos federales.</a:t>
            </a:r>
          </a:p>
          <a:p>
            <a:pPr marL="0" indent="0" algn="just">
              <a:lnSpc>
                <a:spcPct val="100000"/>
              </a:lnSpc>
              <a:spcBef>
                <a:spcPts val="0"/>
              </a:spcBef>
              <a:buNone/>
              <a:defRPr/>
            </a:pPr>
            <a:endParaRPr lang="es-ES" sz="2000" cap="all" dirty="0"/>
          </a:p>
          <a:p>
            <a:pPr marL="0" indent="0">
              <a:lnSpc>
                <a:spcPct val="100000"/>
              </a:lnSpc>
              <a:spcBef>
                <a:spcPts val="0"/>
              </a:spcBef>
              <a:buNone/>
              <a:defRPr/>
            </a:pPr>
            <a:endParaRPr lang="es-ES" sz="2000" cap="all" dirty="0"/>
          </a:p>
          <a:p>
            <a:r>
              <a:rPr lang="es-ES" sz="2000" dirty="0" smtClean="0"/>
              <a:t>.</a:t>
            </a:r>
            <a:endParaRPr lang="es-ES" sz="2000" dirty="0"/>
          </a:p>
          <a:p>
            <a:pPr marL="0" indent="0">
              <a:buNone/>
            </a:pPr>
            <a:endParaRPr lang="es-ES" sz="2000" cap="all" dirty="0" smtClean="0"/>
          </a:p>
          <a:p>
            <a:endParaRPr lang="es-ES" sz="2000" dirty="0"/>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_tradnl" dirty="0" smtClean="0"/>
              <a:t>SISTEMA NACIONAL ANTICORRUPCIÓN</a:t>
            </a:r>
            <a:endParaRPr lang="es-ES" dirty="0"/>
          </a:p>
        </p:txBody>
      </p:sp>
    </p:spTree>
    <p:extLst>
      <p:ext uri="{BB962C8B-B14F-4D97-AF65-F5344CB8AC3E}">
        <p14:creationId xmlns:p14="http://schemas.microsoft.com/office/powerpoint/2010/main" val="1545032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p:cNvSpPr txBox="1"/>
          <p:nvPr/>
        </p:nvSpPr>
        <p:spPr>
          <a:xfrm>
            <a:off x="510258" y="1916791"/>
            <a:ext cx="2702951" cy="357790"/>
          </a:xfrm>
          <a:prstGeom prst="rect">
            <a:avLst/>
          </a:prstGeom>
          <a:noFill/>
        </p:spPr>
        <p:txBody>
          <a:bodyPr wrap="square" rtlCol="0">
            <a:spAutoFit/>
          </a:bodyPr>
          <a:lstStyle/>
          <a:p>
            <a:pPr marL="257175" indent="-257175">
              <a:buFont typeface="Arial" charset="0"/>
              <a:buChar char="•"/>
            </a:pPr>
            <a:r>
              <a:rPr lang="es-ES_tradnl" sz="1725" dirty="0" err="1">
                <a:solidFill>
                  <a:schemeClr val="accent1">
                    <a:lumMod val="50000"/>
                  </a:schemeClr>
                </a:solidFill>
                <a:latin typeface="Arial"/>
                <a:ea typeface="+mj-ea"/>
                <a:cs typeface="Arial"/>
              </a:rPr>
              <a:t>Elaboraci</a:t>
            </a:r>
            <a:r>
              <a:rPr lang="es-ES" sz="1725" dirty="0" err="1">
                <a:solidFill>
                  <a:schemeClr val="accent1">
                    <a:lumMod val="50000"/>
                  </a:schemeClr>
                </a:solidFill>
                <a:latin typeface="Arial"/>
                <a:ea typeface="+mj-ea"/>
                <a:cs typeface="Arial"/>
              </a:rPr>
              <a:t>ón</a:t>
            </a:r>
            <a:r>
              <a:rPr lang="es-ES" sz="1725" dirty="0">
                <a:solidFill>
                  <a:schemeClr val="accent1">
                    <a:lumMod val="50000"/>
                  </a:schemeClr>
                </a:solidFill>
                <a:latin typeface="Arial"/>
                <a:ea typeface="+mj-ea"/>
                <a:cs typeface="Arial"/>
              </a:rPr>
              <a:t> </a:t>
            </a:r>
            <a:r>
              <a:rPr lang="es-ES" sz="1725" dirty="0" smtClean="0">
                <a:solidFill>
                  <a:schemeClr val="accent1">
                    <a:lumMod val="50000"/>
                  </a:schemeClr>
                </a:solidFill>
                <a:latin typeface="Arial"/>
                <a:ea typeface="+mj-ea"/>
                <a:cs typeface="Arial"/>
              </a:rPr>
              <a:t>de la </a:t>
            </a:r>
            <a:r>
              <a:rPr lang="es-ES" sz="1725" dirty="0">
                <a:solidFill>
                  <a:schemeClr val="accent1">
                    <a:lumMod val="50000"/>
                  </a:schemeClr>
                </a:solidFill>
                <a:latin typeface="Arial"/>
                <a:ea typeface="+mj-ea"/>
                <a:cs typeface="Arial"/>
              </a:rPr>
              <a:t>MIR:</a:t>
            </a:r>
            <a:endParaRPr lang="es-ES_tradnl" sz="1725" dirty="0">
              <a:solidFill>
                <a:schemeClr val="accent1">
                  <a:lumMod val="50000"/>
                </a:schemeClr>
              </a:solidFill>
              <a:latin typeface="Arial"/>
              <a:ea typeface="+mj-ea"/>
              <a:cs typeface="Arial"/>
            </a:endParaRPr>
          </a:p>
        </p:txBody>
      </p:sp>
      <p:pic>
        <p:nvPicPr>
          <p:cNvPr id="8"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209" y="1817731"/>
            <a:ext cx="5930792" cy="3924300"/>
          </a:xfrm>
          <a:prstGeom prst="rect">
            <a:avLst/>
          </a:prstGeom>
        </p:spPr>
      </p:pic>
      <p:sp>
        <p:nvSpPr>
          <p:cNvPr id="6" name="CuadroTexto 5"/>
          <p:cNvSpPr txBox="1"/>
          <p:nvPr/>
        </p:nvSpPr>
        <p:spPr>
          <a:xfrm>
            <a:off x="1187079" y="1086686"/>
            <a:ext cx="6687023" cy="369332"/>
          </a:xfrm>
          <a:prstGeom prst="rect">
            <a:avLst/>
          </a:prstGeom>
          <a:noFill/>
        </p:spPr>
        <p:txBody>
          <a:bodyPr wrap="none" rtlCol="0">
            <a:spAutoFit/>
          </a:bodyPr>
          <a:lstStyle/>
          <a:p>
            <a:r>
              <a:rPr lang="es-ES" b="1" smtClean="0">
                <a:solidFill>
                  <a:schemeClr val="bg2">
                    <a:lumMod val="50000"/>
                  </a:schemeClr>
                </a:solidFill>
                <a:latin typeface="Arial Black" charset="0"/>
                <a:ea typeface="Arial Black" charset="0"/>
                <a:cs typeface="Arial Black" charset="0"/>
              </a:rPr>
              <a:t>ETAPAS </a:t>
            </a:r>
            <a:r>
              <a:rPr lang="es-ES" b="1" dirty="0" smtClean="0">
                <a:solidFill>
                  <a:schemeClr val="bg2">
                    <a:lumMod val="50000"/>
                  </a:schemeClr>
                </a:solidFill>
                <a:latin typeface="Arial Black" charset="0"/>
                <a:ea typeface="Arial Black" charset="0"/>
                <a:cs typeface="Arial Black" charset="0"/>
              </a:rPr>
              <a:t>DE LA METODOLOGÍA DE MARCO LÓGICO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560112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3"/>
          <p:cNvSpPr txBox="1"/>
          <p:nvPr/>
        </p:nvSpPr>
        <p:spPr>
          <a:xfrm>
            <a:off x="1388548" y="1754814"/>
            <a:ext cx="6210689" cy="3808735"/>
          </a:xfrm>
          <a:prstGeom prst="rect">
            <a:avLst/>
          </a:prstGeom>
          <a:noFill/>
        </p:spPr>
        <p:txBody>
          <a:bodyPr wrap="square" rtlCol="0">
            <a:spAutoFit/>
          </a:bodyPr>
          <a:lstStyle/>
          <a:p>
            <a:r>
              <a:rPr lang="es-ES_tradnl" sz="1725" dirty="0">
                <a:solidFill>
                  <a:schemeClr val="accent1">
                    <a:lumMod val="50000"/>
                  </a:schemeClr>
                </a:solidFill>
                <a:latin typeface="Arial"/>
                <a:ea typeface="+mj-ea"/>
                <a:cs typeface="Arial"/>
              </a:rPr>
              <a:t>As</a:t>
            </a:r>
            <a:r>
              <a:rPr lang="es-ES" sz="1725" dirty="0">
                <a:solidFill>
                  <a:schemeClr val="accent1">
                    <a:lumMod val="50000"/>
                  </a:schemeClr>
                </a:solidFill>
                <a:latin typeface="Arial"/>
                <a:ea typeface="+mj-ea"/>
                <a:cs typeface="Arial"/>
              </a:rPr>
              <a:t>í m</a:t>
            </a:r>
            <a:r>
              <a:rPr lang="es-ES_tradnl" sz="1725" dirty="0">
                <a:solidFill>
                  <a:schemeClr val="accent1">
                    <a:lumMod val="50000"/>
                  </a:schemeClr>
                </a:solidFill>
                <a:latin typeface="Arial"/>
                <a:ea typeface="+mj-ea"/>
                <a:cs typeface="Arial"/>
              </a:rPr>
              <a:t>ismo se definen cada uno de los siguientes conceptos que integran la MIR</a:t>
            </a:r>
          </a:p>
          <a:p>
            <a:r>
              <a:rPr lang="es-ES_tradnl" sz="1725" dirty="0">
                <a:solidFill>
                  <a:schemeClr val="accent1">
                    <a:lumMod val="50000"/>
                  </a:schemeClr>
                </a:solidFill>
                <a:latin typeface="Arial"/>
                <a:ea typeface="+mj-ea"/>
                <a:cs typeface="Arial"/>
              </a:rPr>
              <a:t> </a:t>
            </a:r>
          </a:p>
          <a:p>
            <a:pPr marL="257175" indent="-257175">
              <a:buFont typeface="Arial" charset="0"/>
              <a:buChar char="•"/>
            </a:pPr>
            <a:r>
              <a:rPr lang="es-ES_tradnl" sz="1725" dirty="0">
                <a:solidFill>
                  <a:schemeClr val="accent1">
                    <a:lumMod val="50000"/>
                  </a:schemeClr>
                </a:solidFill>
                <a:latin typeface="Arial"/>
                <a:ea typeface="+mj-ea"/>
                <a:cs typeface="Arial"/>
              </a:rPr>
              <a:t>Problemática (Efectos)</a:t>
            </a:r>
          </a:p>
          <a:p>
            <a:pPr marL="257175" indent="-257175">
              <a:buFont typeface="Arial" charset="0"/>
              <a:buChar char="•"/>
            </a:pPr>
            <a:r>
              <a:rPr lang="es-ES_tradnl" sz="1725" dirty="0">
                <a:solidFill>
                  <a:schemeClr val="accent1">
                    <a:lumMod val="50000"/>
                  </a:schemeClr>
                </a:solidFill>
                <a:latin typeface="Arial"/>
                <a:ea typeface="+mj-ea"/>
                <a:cs typeface="Arial"/>
              </a:rPr>
              <a:t>Solución (Fines)</a:t>
            </a:r>
          </a:p>
          <a:p>
            <a:pPr marL="257175" indent="-257175">
              <a:buFont typeface="Arial" charset="0"/>
              <a:buChar char="•"/>
            </a:pPr>
            <a:r>
              <a:rPr lang="es-ES_tradnl" sz="1725" dirty="0">
                <a:solidFill>
                  <a:schemeClr val="accent1">
                    <a:lumMod val="50000"/>
                  </a:schemeClr>
                </a:solidFill>
                <a:latin typeface="Arial"/>
                <a:ea typeface="+mj-ea"/>
                <a:cs typeface="Arial"/>
              </a:rPr>
              <a:t>Nivel (Fin, Propósito, Componente y Actividad) </a:t>
            </a:r>
          </a:p>
          <a:p>
            <a:pPr marL="257175" indent="-257175">
              <a:buFont typeface="Arial" charset="0"/>
              <a:buChar char="•"/>
            </a:pPr>
            <a:r>
              <a:rPr lang="es-ES_tradnl" sz="1725" dirty="0">
                <a:solidFill>
                  <a:schemeClr val="accent1">
                    <a:lumMod val="50000"/>
                  </a:schemeClr>
                </a:solidFill>
                <a:latin typeface="Arial"/>
                <a:ea typeface="+mj-ea"/>
                <a:cs typeface="Arial"/>
              </a:rPr>
              <a:t>Resumen Narrativo</a:t>
            </a:r>
          </a:p>
          <a:p>
            <a:pPr marL="257175" indent="-257175">
              <a:buFont typeface="Arial" charset="0"/>
              <a:buChar char="•"/>
            </a:pPr>
            <a:r>
              <a:rPr lang="es-ES_tradnl" sz="1725" dirty="0">
                <a:solidFill>
                  <a:schemeClr val="accent1">
                    <a:lumMod val="50000"/>
                  </a:schemeClr>
                </a:solidFill>
                <a:latin typeface="Arial"/>
                <a:ea typeface="+mj-ea"/>
                <a:cs typeface="Arial"/>
              </a:rPr>
              <a:t>Programa del Plan de Desarrollo Institucional de cada Universidad al que está vinculado el indicador</a:t>
            </a:r>
          </a:p>
          <a:p>
            <a:pPr marL="257175" indent="-257175">
              <a:buFont typeface="Arial" charset="0"/>
              <a:buChar char="•"/>
            </a:pPr>
            <a:r>
              <a:rPr lang="es-ES_tradnl" sz="1725" dirty="0">
                <a:solidFill>
                  <a:schemeClr val="accent1">
                    <a:lumMod val="50000"/>
                  </a:schemeClr>
                </a:solidFill>
                <a:latin typeface="Arial"/>
                <a:ea typeface="+mj-ea"/>
                <a:cs typeface="Arial"/>
              </a:rPr>
              <a:t>Nombre del indicador</a:t>
            </a:r>
          </a:p>
          <a:p>
            <a:pPr marL="257175" indent="-257175">
              <a:buFont typeface="Arial" charset="0"/>
              <a:buChar char="•"/>
            </a:pPr>
            <a:r>
              <a:rPr lang="es-ES_tradnl" sz="1725" dirty="0">
                <a:solidFill>
                  <a:schemeClr val="accent1">
                    <a:lumMod val="50000"/>
                  </a:schemeClr>
                </a:solidFill>
                <a:latin typeface="Arial"/>
                <a:ea typeface="+mj-ea"/>
                <a:cs typeface="Arial"/>
              </a:rPr>
              <a:t>Definición del indicador</a:t>
            </a:r>
          </a:p>
          <a:p>
            <a:pPr marL="257175" indent="-257175">
              <a:buFont typeface="Arial" charset="0"/>
              <a:buChar char="•"/>
            </a:pPr>
            <a:r>
              <a:rPr lang="es-ES_tradnl" sz="1725" dirty="0">
                <a:solidFill>
                  <a:schemeClr val="accent1">
                    <a:lumMod val="50000"/>
                  </a:schemeClr>
                </a:solidFill>
                <a:latin typeface="Arial"/>
                <a:ea typeface="+mj-ea"/>
                <a:cs typeface="Arial"/>
              </a:rPr>
              <a:t>Método de cálculo</a:t>
            </a:r>
          </a:p>
          <a:p>
            <a:pPr marL="257175" indent="-257175">
              <a:buFont typeface="Arial" charset="0"/>
              <a:buChar char="•"/>
            </a:pPr>
            <a:r>
              <a:rPr lang="es-ES_tradnl" sz="1725" dirty="0">
                <a:solidFill>
                  <a:schemeClr val="accent1">
                    <a:lumMod val="50000"/>
                  </a:schemeClr>
                </a:solidFill>
                <a:latin typeface="Arial"/>
                <a:ea typeface="+mj-ea"/>
                <a:cs typeface="Arial"/>
              </a:rPr>
              <a:t>Unidad de medida</a:t>
            </a:r>
          </a:p>
          <a:p>
            <a:pPr marL="257175" indent="-257175">
              <a:buFont typeface="Arial" charset="0"/>
              <a:buChar char="•"/>
            </a:pPr>
            <a:r>
              <a:rPr lang="es-ES_tradnl" sz="1725" dirty="0">
                <a:solidFill>
                  <a:schemeClr val="accent1">
                    <a:lumMod val="50000"/>
                  </a:schemeClr>
                </a:solidFill>
                <a:latin typeface="Arial"/>
                <a:ea typeface="+mj-ea"/>
                <a:cs typeface="Arial"/>
              </a:rPr>
              <a:t>Tipo de indicador (estratégico y/o gestión)</a:t>
            </a:r>
          </a:p>
        </p:txBody>
      </p:sp>
      <p:sp>
        <p:nvSpPr>
          <p:cNvPr id="7" name="CuadroTexto 6"/>
          <p:cNvSpPr txBox="1"/>
          <p:nvPr/>
        </p:nvSpPr>
        <p:spPr>
          <a:xfrm>
            <a:off x="1187079" y="1086686"/>
            <a:ext cx="3463449"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ELABORACIÓN DE LA MIR</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320290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3"/>
          <p:cNvSpPr txBox="1"/>
          <p:nvPr/>
        </p:nvSpPr>
        <p:spPr>
          <a:xfrm>
            <a:off x="1369673" y="1754814"/>
            <a:ext cx="6829447" cy="3543278"/>
          </a:xfrm>
          <a:prstGeom prst="rect">
            <a:avLst/>
          </a:prstGeom>
          <a:noFill/>
        </p:spPr>
        <p:txBody>
          <a:bodyPr wrap="square" rtlCol="0">
            <a:spAutoFit/>
          </a:bodyPr>
          <a:lstStyle/>
          <a:p>
            <a:r>
              <a:rPr lang="es-ES_tradnl" sz="1725" dirty="0">
                <a:solidFill>
                  <a:schemeClr val="accent1">
                    <a:lumMod val="50000"/>
                  </a:schemeClr>
                </a:solidFill>
                <a:latin typeface="Arial"/>
                <a:ea typeface="+mj-ea"/>
                <a:cs typeface="Arial"/>
              </a:rPr>
              <a:t>As</a:t>
            </a:r>
            <a:r>
              <a:rPr lang="es-ES" sz="1725" dirty="0">
                <a:solidFill>
                  <a:schemeClr val="accent1">
                    <a:lumMod val="50000"/>
                  </a:schemeClr>
                </a:solidFill>
                <a:latin typeface="Arial"/>
                <a:ea typeface="+mj-ea"/>
                <a:cs typeface="Arial"/>
              </a:rPr>
              <a:t>í m</a:t>
            </a:r>
            <a:r>
              <a:rPr lang="es-ES_tradnl" sz="1725" dirty="0">
                <a:solidFill>
                  <a:schemeClr val="accent1">
                    <a:lumMod val="50000"/>
                  </a:schemeClr>
                </a:solidFill>
                <a:latin typeface="Arial"/>
                <a:ea typeface="+mj-ea"/>
                <a:cs typeface="Arial"/>
              </a:rPr>
              <a:t>ismo se definen cada uno de los siguientes conceptos que integran la MIR</a:t>
            </a:r>
          </a:p>
          <a:p>
            <a:pPr marL="257175" indent="-257175">
              <a:buFont typeface="Arial" charset="0"/>
              <a:buChar char="•"/>
            </a:pPr>
            <a:endParaRPr lang="es-ES_tradnl" sz="1725" dirty="0">
              <a:solidFill>
                <a:schemeClr val="accent1">
                  <a:lumMod val="50000"/>
                </a:schemeClr>
              </a:solidFill>
              <a:latin typeface="Arial"/>
              <a:ea typeface="+mj-ea"/>
              <a:cs typeface="Arial"/>
            </a:endParaRPr>
          </a:p>
          <a:p>
            <a:pPr marL="257175" indent="-257175">
              <a:buFont typeface="Arial" charset="0"/>
              <a:buChar char="•"/>
            </a:pPr>
            <a:r>
              <a:rPr lang="es-ES_tradnl" sz="1725" dirty="0">
                <a:solidFill>
                  <a:schemeClr val="accent1">
                    <a:lumMod val="50000"/>
                  </a:schemeClr>
                </a:solidFill>
                <a:latin typeface="Arial"/>
                <a:ea typeface="+mj-ea"/>
                <a:cs typeface="Arial"/>
              </a:rPr>
              <a:t>Dimensión del indicador (Eficacia, eficiencia, calidad y economía)</a:t>
            </a:r>
          </a:p>
          <a:p>
            <a:pPr marL="257175" indent="-257175">
              <a:buFont typeface="Arial" charset="0"/>
              <a:buChar char="•"/>
            </a:pPr>
            <a:r>
              <a:rPr lang="es-ES_tradnl" sz="1725" dirty="0">
                <a:solidFill>
                  <a:schemeClr val="accent1">
                    <a:lumMod val="50000"/>
                  </a:schemeClr>
                </a:solidFill>
                <a:latin typeface="Arial"/>
                <a:ea typeface="+mj-ea"/>
                <a:cs typeface="Arial"/>
              </a:rPr>
              <a:t>Frecuencia de medición</a:t>
            </a:r>
          </a:p>
          <a:p>
            <a:pPr marL="257175" indent="-257175">
              <a:buFont typeface="Arial" charset="0"/>
              <a:buChar char="•"/>
            </a:pPr>
            <a:r>
              <a:rPr lang="es-ES_tradnl" sz="1725" dirty="0">
                <a:solidFill>
                  <a:schemeClr val="accent1">
                    <a:lumMod val="50000"/>
                  </a:schemeClr>
                </a:solidFill>
                <a:latin typeface="Arial"/>
                <a:ea typeface="+mj-ea"/>
                <a:cs typeface="Arial"/>
              </a:rPr>
              <a:t>Trimestre de cálculo</a:t>
            </a:r>
          </a:p>
          <a:p>
            <a:pPr marL="257175" indent="-257175">
              <a:buFont typeface="Arial" charset="0"/>
              <a:buChar char="•"/>
            </a:pPr>
            <a:r>
              <a:rPr lang="es-ES_tradnl" sz="1725" dirty="0">
                <a:solidFill>
                  <a:schemeClr val="accent1">
                    <a:lumMod val="50000"/>
                  </a:schemeClr>
                </a:solidFill>
                <a:latin typeface="Arial"/>
                <a:ea typeface="+mj-ea"/>
                <a:cs typeface="Arial"/>
              </a:rPr>
              <a:t>Sentido del indicador</a:t>
            </a:r>
          </a:p>
          <a:p>
            <a:pPr marL="257175" indent="-257175">
              <a:buFont typeface="Arial" charset="0"/>
              <a:buChar char="•"/>
            </a:pPr>
            <a:r>
              <a:rPr lang="es-ES_tradnl" sz="1725" dirty="0">
                <a:solidFill>
                  <a:schemeClr val="accent1">
                    <a:lumMod val="50000"/>
                  </a:schemeClr>
                </a:solidFill>
                <a:latin typeface="Arial"/>
                <a:ea typeface="+mj-ea"/>
                <a:cs typeface="Arial"/>
              </a:rPr>
              <a:t>Meta programada</a:t>
            </a:r>
          </a:p>
          <a:p>
            <a:pPr marL="257175" indent="-257175">
              <a:buFont typeface="Arial" charset="0"/>
              <a:buChar char="•"/>
            </a:pPr>
            <a:r>
              <a:rPr lang="es-ES_tradnl" sz="1725" dirty="0">
                <a:solidFill>
                  <a:schemeClr val="accent1">
                    <a:lumMod val="50000"/>
                  </a:schemeClr>
                </a:solidFill>
                <a:latin typeface="Arial"/>
                <a:ea typeface="+mj-ea"/>
                <a:cs typeface="Arial"/>
              </a:rPr>
              <a:t>Meta alcanzada</a:t>
            </a:r>
          </a:p>
          <a:p>
            <a:pPr marL="257175" indent="-257175">
              <a:buFont typeface="Arial" charset="0"/>
              <a:buChar char="•"/>
            </a:pPr>
            <a:r>
              <a:rPr lang="es-ES_tradnl" sz="1725" dirty="0">
                <a:solidFill>
                  <a:schemeClr val="accent1">
                    <a:lumMod val="50000"/>
                  </a:schemeClr>
                </a:solidFill>
                <a:latin typeface="Arial"/>
                <a:ea typeface="+mj-ea"/>
                <a:cs typeface="Arial"/>
              </a:rPr>
              <a:t>Variación del trimestre</a:t>
            </a:r>
          </a:p>
          <a:p>
            <a:pPr marL="257175" indent="-257175">
              <a:buFont typeface="Arial" charset="0"/>
              <a:buChar char="•"/>
            </a:pPr>
            <a:r>
              <a:rPr lang="es-ES_tradnl" sz="1725" dirty="0">
                <a:solidFill>
                  <a:schemeClr val="accent1">
                    <a:lumMod val="50000"/>
                  </a:schemeClr>
                </a:solidFill>
                <a:latin typeface="Arial"/>
                <a:ea typeface="+mj-ea"/>
                <a:cs typeface="Arial"/>
              </a:rPr>
              <a:t>Comentarios a la variación del trimestre</a:t>
            </a:r>
          </a:p>
          <a:p>
            <a:pPr marL="257175" indent="-257175">
              <a:buFont typeface="Arial" charset="0"/>
              <a:buChar char="•"/>
            </a:pPr>
            <a:r>
              <a:rPr lang="es-ES_tradnl" sz="1725" dirty="0">
                <a:solidFill>
                  <a:schemeClr val="accent1">
                    <a:lumMod val="50000"/>
                  </a:schemeClr>
                </a:solidFill>
                <a:latin typeface="Arial"/>
                <a:ea typeface="+mj-ea"/>
                <a:cs typeface="Arial"/>
              </a:rPr>
              <a:t>Medios de verificación</a:t>
            </a:r>
          </a:p>
          <a:p>
            <a:pPr marL="257175" indent="-257175">
              <a:buFont typeface="Arial" charset="0"/>
              <a:buChar char="•"/>
            </a:pPr>
            <a:r>
              <a:rPr lang="es-ES_tradnl" sz="1725" dirty="0">
                <a:solidFill>
                  <a:schemeClr val="accent1">
                    <a:lumMod val="50000"/>
                  </a:schemeClr>
                </a:solidFill>
                <a:latin typeface="Arial"/>
                <a:ea typeface="+mj-ea"/>
                <a:cs typeface="Arial"/>
              </a:rPr>
              <a:t>Supuestos</a:t>
            </a:r>
          </a:p>
        </p:txBody>
      </p:sp>
      <p:sp>
        <p:nvSpPr>
          <p:cNvPr id="7" name="CuadroTexto 6"/>
          <p:cNvSpPr txBox="1"/>
          <p:nvPr/>
        </p:nvSpPr>
        <p:spPr>
          <a:xfrm>
            <a:off x="1187079" y="1086686"/>
            <a:ext cx="3463449"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ELABORACIÓN DE LA MIR</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1440524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503659" y="1438004"/>
            <a:ext cx="5076564" cy="300082"/>
          </a:xfrm>
          <a:prstGeom prst="rect">
            <a:avLst/>
          </a:prstGeom>
          <a:noFill/>
        </p:spPr>
        <p:txBody>
          <a:bodyPr wrap="square" rtlCol="0">
            <a:spAutoFit/>
          </a:bodyPr>
          <a:lstStyle/>
          <a:p>
            <a:pPr algn="just"/>
            <a:r>
              <a:rPr lang="es-ES" sz="1350" b="1" dirty="0">
                <a:solidFill>
                  <a:schemeClr val="accent1">
                    <a:lumMod val="50000"/>
                  </a:schemeClr>
                </a:solidFill>
                <a:latin typeface="Arial" pitchFamily="34" charset="0"/>
                <a:cs typeface="Arial" pitchFamily="34" charset="0"/>
              </a:rPr>
              <a:t>ELABORACIÓN DE LA MIR</a:t>
            </a:r>
            <a:endParaRPr lang="es-MX" sz="1350" b="1" dirty="0">
              <a:solidFill>
                <a:schemeClr val="accent1">
                  <a:lumMod val="50000"/>
                </a:schemeClr>
              </a:solidFill>
              <a:latin typeface="Arial" pitchFamily="34" charset="0"/>
              <a:cs typeface="Arial" pitchFamily="34" charset="0"/>
            </a:endParaRPr>
          </a:p>
        </p:txBody>
      </p:sp>
      <p:cxnSp>
        <p:nvCxnSpPr>
          <p:cNvPr id="5" name="Conector recto 16"/>
          <p:cNvCxnSpPr/>
          <p:nvPr/>
        </p:nvCxnSpPr>
        <p:spPr>
          <a:xfrm>
            <a:off x="1589307" y="1709379"/>
            <a:ext cx="453835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6"/>
          <p:cNvPicPr/>
          <p:nvPr/>
        </p:nvPicPr>
        <p:blipFill rotWithShape="1">
          <a:blip r:embed="rId2" cstate="print">
            <a:extLst>
              <a:ext uri="{28A0092B-C50C-407E-A947-70E740481C1C}">
                <a14:useLocalDpi xmlns:a14="http://schemas.microsoft.com/office/drawing/2010/main" val="0"/>
              </a:ext>
            </a:extLst>
          </a:blip>
          <a:srcRect l="580"/>
          <a:stretch/>
        </p:blipFill>
        <p:spPr>
          <a:xfrm>
            <a:off x="1101054" y="1933139"/>
            <a:ext cx="6656666" cy="3745239"/>
          </a:xfrm>
          <a:prstGeom prst="rect">
            <a:avLst/>
          </a:prstGeom>
        </p:spPr>
      </p:pic>
      <p:sp>
        <p:nvSpPr>
          <p:cNvPr id="2" name="Rectangle 1"/>
          <p:cNvSpPr/>
          <p:nvPr/>
        </p:nvSpPr>
        <p:spPr>
          <a:xfrm>
            <a:off x="0" y="857250"/>
            <a:ext cx="9144000" cy="5143500"/>
          </a:xfrm>
          <a:prstGeom prst="rect">
            <a:avLst/>
          </a:prstGeom>
          <a:solidFill>
            <a:schemeClr val="bg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dirty="0"/>
          </a:p>
        </p:txBody>
      </p:sp>
      <p:grpSp>
        <p:nvGrpSpPr>
          <p:cNvPr id="18" name="Group 17"/>
          <p:cNvGrpSpPr/>
          <p:nvPr/>
        </p:nvGrpSpPr>
        <p:grpSpPr>
          <a:xfrm>
            <a:off x="93099" y="2316934"/>
            <a:ext cx="7108031" cy="2357504"/>
            <a:chOff x="124131" y="1946246"/>
            <a:chExt cx="9477375" cy="3143338"/>
          </a:xfrm>
        </p:grpSpPr>
        <p:pic>
          <p:nvPicPr>
            <p:cNvPr id="7" name="Picture 6"/>
            <p:cNvPicPr>
              <a:picLocks noChangeAspect="1"/>
            </p:cNvPicPr>
            <p:nvPr/>
          </p:nvPicPr>
          <p:blipFill>
            <a:blip r:embed="rId3"/>
            <a:stretch>
              <a:fillRect/>
            </a:stretch>
          </p:blipFill>
          <p:spPr>
            <a:xfrm>
              <a:off x="124131" y="3127434"/>
              <a:ext cx="9477375" cy="1962150"/>
            </a:xfrm>
            <a:prstGeom prst="rect">
              <a:avLst/>
            </a:prstGeom>
          </p:spPr>
        </p:pic>
        <p:cxnSp>
          <p:nvCxnSpPr>
            <p:cNvPr id="9" name="Straight Connector 8"/>
            <p:cNvCxnSpPr/>
            <p:nvPr/>
          </p:nvCxnSpPr>
          <p:spPr>
            <a:xfrm flipH="1">
              <a:off x="124131" y="1946246"/>
              <a:ext cx="1343942" cy="118118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447875" y="1946246"/>
              <a:ext cx="6153631" cy="1181188"/>
            </a:xfrm>
            <a:prstGeom prst="line">
              <a:avLst/>
            </a:prstGeom>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0" y="2370044"/>
            <a:ext cx="9144000" cy="2060529"/>
            <a:chOff x="0" y="2017059"/>
            <a:chExt cx="12192000" cy="2747372"/>
          </a:xfrm>
        </p:grpSpPr>
        <p:pic>
          <p:nvPicPr>
            <p:cNvPr id="19" name="Picture 18"/>
            <p:cNvPicPr>
              <a:picLocks noChangeAspect="1"/>
            </p:cNvPicPr>
            <p:nvPr/>
          </p:nvPicPr>
          <p:blipFill>
            <a:blip r:embed="rId4"/>
            <a:stretch>
              <a:fillRect/>
            </a:stretch>
          </p:blipFill>
          <p:spPr>
            <a:xfrm>
              <a:off x="0" y="3133484"/>
              <a:ext cx="12192000" cy="1630947"/>
            </a:xfrm>
            <a:prstGeom prst="rect">
              <a:avLst/>
            </a:prstGeom>
          </p:spPr>
        </p:pic>
        <p:cxnSp>
          <p:nvCxnSpPr>
            <p:cNvPr id="24" name="Straight Connector 23"/>
            <p:cNvCxnSpPr/>
            <p:nvPr/>
          </p:nvCxnSpPr>
          <p:spPr>
            <a:xfrm flipH="1">
              <a:off x="0" y="2017059"/>
              <a:ext cx="3447875" cy="111642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524690" y="2017059"/>
              <a:ext cx="5667310" cy="1116425"/>
            </a:xfrm>
            <a:prstGeom prst="line">
              <a:avLst/>
            </a:prstGeom>
          </p:spPr>
          <p:style>
            <a:lnRef idx="1">
              <a:schemeClr val="dk1"/>
            </a:lnRef>
            <a:fillRef idx="0">
              <a:schemeClr val="dk1"/>
            </a:fillRef>
            <a:effectRef idx="0">
              <a:schemeClr val="dk1"/>
            </a:effectRef>
            <a:fontRef idx="minor">
              <a:schemeClr val="tx1"/>
            </a:fontRef>
          </p:style>
        </p:cxnSp>
      </p:grpSp>
      <p:grpSp>
        <p:nvGrpSpPr>
          <p:cNvPr id="41" name="Group 40"/>
          <p:cNvGrpSpPr/>
          <p:nvPr/>
        </p:nvGrpSpPr>
        <p:grpSpPr>
          <a:xfrm>
            <a:off x="3023908" y="2366770"/>
            <a:ext cx="5543550" cy="2142618"/>
            <a:chOff x="4031877" y="2012693"/>
            <a:chExt cx="7391400" cy="2856824"/>
          </a:xfrm>
        </p:grpSpPr>
        <p:pic>
          <p:nvPicPr>
            <p:cNvPr id="33" name="Picture 32"/>
            <p:cNvPicPr>
              <a:picLocks noChangeAspect="1"/>
            </p:cNvPicPr>
            <p:nvPr/>
          </p:nvPicPr>
          <p:blipFill>
            <a:blip r:embed="rId5"/>
            <a:stretch>
              <a:fillRect/>
            </a:stretch>
          </p:blipFill>
          <p:spPr>
            <a:xfrm>
              <a:off x="4031877" y="3135967"/>
              <a:ext cx="7391400" cy="1733550"/>
            </a:xfrm>
            <a:prstGeom prst="rect">
              <a:avLst/>
            </a:prstGeom>
          </p:spPr>
        </p:pic>
        <p:cxnSp>
          <p:nvCxnSpPr>
            <p:cNvPr id="35" name="Straight Connector 34"/>
            <p:cNvCxnSpPr/>
            <p:nvPr/>
          </p:nvCxnSpPr>
          <p:spPr>
            <a:xfrm flipH="1">
              <a:off x="4031877" y="2017059"/>
              <a:ext cx="2492813" cy="1136173"/>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8283388" y="2012693"/>
              <a:ext cx="3108353" cy="1114741"/>
            </a:xfrm>
            <a:prstGeom prst="line">
              <a:avLst/>
            </a:prstGeom>
          </p:spPr>
          <p:style>
            <a:lnRef idx="1">
              <a:schemeClr val="dk1"/>
            </a:lnRef>
            <a:fillRef idx="0">
              <a:schemeClr val="dk1"/>
            </a:fillRef>
            <a:effectRef idx="0">
              <a:schemeClr val="dk1"/>
            </a:effectRef>
            <a:fontRef idx="minor">
              <a:schemeClr val="tx1"/>
            </a:fontRef>
          </p:style>
        </p:cxnSp>
      </p:grpSp>
      <p:grpSp>
        <p:nvGrpSpPr>
          <p:cNvPr id="53" name="Group 52"/>
          <p:cNvGrpSpPr/>
          <p:nvPr/>
        </p:nvGrpSpPr>
        <p:grpSpPr>
          <a:xfrm>
            <a:off x="2554734" y="2312398"/>
            <a:ext cx="6522244" cy="2390714"/>
            <a:chOff x="3406311" y="1940196"/>
            <a:chExt cx="8696325" cy="3187619"/>
          </a:xfrm>
        </p:grpSpPr>
        <p:pic>
          <p:nvPicPr>
            <p:cNvPr id="43" name="Picture 42"/>
            <p:cNvPicPr>
              <a:picLocks noChangeAspect="1"/>
            </p:cNvPicPr>
            <p:nvPr/>
          </p:nvPicPr>
          <p:blipFill>
            <a:blip r:embed="rId6"/>
            <a:stretch>
              <a:fillRect/>
            </a:stretch>
          </p:blipFill>
          <p:spPr>
            <a:xfrm>
              <a:off x="3406311" y="3146615"/>
              <a:ext cx="8696325" cy="1981200"/>
            </a:xfrm>
            <a:prstGeom prst="rect">
              <a:avLst/>
            </a:prstGeom>
          </p:spPr>
        </p:pic>
        <p:cxnSp>
          <p:nvCxnSpPr>
            <p:cNvPr id="45" name="Straight Connector 44"/>
            <p:cNvCxnSpPr/>
            <p:nvPr/>
          </p:nvCxnSpPr>
          <p:spPr>
            <a:xfrm flipH="1">
              <a:off x="3406311" y="1940196"/>
              <a:ext cx="4877077" cy="122053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10343626" y="1946246"/>
              <a:ext cx="1750693" cy="1214484"/>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0752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3"/>
                                        </p:tgtEl>
                                      </p:cBhvr>
                                    </p:animEffect>
                                    <p:set>
                                      <p:cBhvr>
                                        <p:cTn id="47"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503659" y="1438004"/>
            <a:ext cx="5076564" cy="300082"/>
          </a:xfrm>
          <a:prstGeom prst="rect">
            <a:avLst/>
          </a:prstGeom>
          <a:noFill/>
        </p:spPr>
        <p:txBody>
          <a:bodyPr wrap="square" rtlCol="0">
            <a:spAutoFit/>
          </a:bodyPr>
          <a:lstStyle/>
          <a:p>
            <a:pPr algn="just"/>
            <a:r>
              <a:rPr lang="es-ES" sz="1350" b="1" dirty="0">
                <a:solidFill>
                  <a:schemeClr val="accent1">
                    <a:lumMod val="50000"/>
                  </a:schemeClr>
                </a:solidFill>
                <a:latin typeface="Arial" pitchFamily="34" charset="0"/>
                <a:cs typeface="Arial" pitchFamily="34" charset="0"/>
              </a:rPr>
              <a:t>ELABORACIÓN DE LA MIR</a:t>
            </a:r>
            <a:endParaRPr lang="es-MX" sz="1350" b="1" dirty="0">
              <a:solidFill>
                <a:schemeClr val="accent1">
                  <a:lumMod val="50000"/>
                </a:schemeClr>
              </a:solidFill>
              <a:latin typeface="Arial" pitchFamily="34" charset="0"/>
              <a:cs typeface="Arial" pitchFamily="34" charset="0"/>
            </a:endParaRPr>
          </a:p>
        </p:txBody>
      </p:sp>
      <p:cxnSp>
        <p:nvCxnSpPr>
          <p:cNvPr id="5" name="Conector recto 16"/>
          <p:cNvCxnSpPr/>
          <p:nvPr/>
        </p:nvCxnSpPr>
        <p:spPr>
          <a:xfrm>
            <a:off x="1589307" y="1709379"/>
            <a:ext cx="453835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n 4"/>
          <p:cNvPicPr/>
          <p:nvPr/>
        </p:nvPicPr>
        <p:blipFill rotWithShape="1">
          <a:blip r:embed="rId2" cstate="print">
            <a:extLst>
              <a:ext uri="{28A0092B-C50C-407E-A947-70E740481C1C}">
                <a14:useLocalDpi xmlns:a14="http://schemas.microsoft.com/office/drawing/2010/main" val="0"/>
              </a:ext>
            </a:extLst>
          </a:blip>
          <a:srcRect l="321" r="1043"/>
          <a:stretch/>
        </p:blipFill>
        <p:spPr>
          <a:xfrm>
            <a:off x="1881232" y="1914763"/>
            <a:ext cx="5681444" cy="3836495"/>
          </a:xfrm>
          <a:prstGeom prst="rect">
            <a:avLst/>
          </a:prstGeom>
        </p:spPr>
      </p:pic>
      <p:sp>
        <p:nvSpPr>
          <p:cNvPr id="11" name="Rectangle 10"/>
          <p:cNvSpPr/>
          <p:nvPr/>
        </p:nvSpPr>
        <p:spPr>
          <a:xfrm>
            <a:off x="0" y="857250"/>
            <a:ext cx="9144000" cy="5143500"/>
          </a:xfrm>
          <a:prstGeom prst="rect">
            <a:avLst/>
          </a:prstGeom>
          <a:solidFill>
            <a:schemeClr val="bg1">
              <a:alpha val="5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dirty="0"/>
          </a:p>
        </p:txBody>
      </p:sp>
      <p:grpSp>
        <p:nvGrpSpPr>
          <p:cNvPr id="15" name="Group 14"/>
          <p:cNvGrpSpPr/>
          <p:nvPr/>
        </p:nvGrpSpPr>
        <p:grpSpPr>
          <a:xfrm>
            <a:off x="160524" y="2282639"/>
            <a:ext cx="6429375" cy="2145227"/>
            <a:chOff x="214032" y="1900518"/>
            <a:chExt cx="8572500" cy="2860303"/>
          </a:xfrm>
        </p:grpSpPr>
        <p:pic>
          <p:nvPicPr>
            <p:cNvPr id="2" name="Picture 1"/>
            <p:cNvPicPr>
              <a:picLocks noChangeAspect="1"/>
            </p:cNvPicPr>
            <p:nvPr/>
          </p:nvPicPr>
          <p:blipFill>
            <a:blip r:embed="rId3"/>
            <a:stretch>
              <a:fillRect/>
            </a:stretch>
          </p:blipFill>
          <p:spPr>
            <a:xfrm>
              <a:off x="214032" y="2760571"/>
              <a:ext cx="8572500" cy="2000250"/>
            </a:xfrm>
            <a:prstGeom prst="rect">
              <a:avLst/>
            </a:prstGeom>
          </p:spPr>
        </p:pic>
        <p:cxnSp>
          <p:nvCxnSpPr>
            <p:cNvPr id="7" name="Straight Connector 6"/>
            <p:cNvCxnSpPr/>
            <p:nvPr/>
          </p:nvCxnSpPr>
          <p:spPr>
            <a:xfrm flipH="1">
              <a:off x="214032" y="1900518"/>
              <a:ext cx="2294276" cy="860053"/>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733365" y="1909482"/>
              <a:ext cx="4040266" cy="851089"/>
            </a:xfrm>
            <a:prstGeom prst="line">
              <a:avLst/>
            </a:prstGeom>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1510903" y="2289362"/>
            <a:ext cx="6122194" cy="2131363"/>
            <a:chOff x="2014537" y="1909482"/>
            <a:chExt cx="8162925" cy="2841817"/>
          </a:xfrm>
        </p:grpSpPr>
        <p:pic>
          <p:nvPicPr>
            <p:cNvPr id="16" name="Picture 15"/>
            <p:cNvPicPr>
              <a:picLocks noChangeAspect="1"/>
            </p:cNvPicPr>
            <p:nvPr/>
          </p:nvPicPr>
          <p:blipFill>
            <a:blip r:embed="rId4"/>
            <a:stretch>
              <a:fillRect/>
            </a:stretch>
          </p:blipFill>
          <p:spPr>
            <a:xfrm>
              <a:off x="2014537" y="2770099"/>
              <a:ext cx="8162925" cy="1981200"/>
            </a:xfrm>
            <a:prstGeom prst="rect">
              <a:avLst/>
            </a:prstGeom>
          </p:spPr>
        </p:pic>
        <p:cxnSp>
          <p:nvCxnSpPr>
            <p:cNvPr id="21" name="Straight Connector 20"/>
            <p:cNvCxnSpPr/>
            <p:nvPr/>
          </p:nvCxnSpPr>
          <p:spPr>
            <a:xfrm flipH="1">
              <a:off x="2014537" y="1909482"/>
              <a:ext cx="2718828" cy="860617"/>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6866965" y="1909482"/>
              <a:ext cx="3310497" cy="860617"/>
            </a:xfrm>
            <a:prstGeom prst="line">
              <a:avLst/>
            </a:prstGeom>
          </p:spPr>
          <p:style>
            <a:lnRef idx="1">
              <a:schemeClr val="dk1"/>
            </a:lnRef>
            <a:fillRef idx="0">
              <a:schemeClr val="dk1"/>
            </a:fillRef>
            <a:effectRef idx="0">
              <a:schemeClr val="dk1"/>
            </a:effectRef>
            <a:fontRef idx="minor">
              <a:schemeClr val="tx1"/>
            </a:fontRef>
          </p:style>
        </p:cxnSp>
      </p:grpSp>
      <p:grpSp>
        <p:nvGrpSpPr>
          <p:cNvPr id="48" name="Group 47"/>
          <p:cNvGrpSpPr/>
          <p:nvPr/>
        </p:nvGrpSpPr>
        <p:grpSpPr>
          <a:xfrm>
            <a:off x="2811694" y="2289362"/>
            <a:ext cx="6139636" cy="2128208"/>
            <a:chOff x="3748925" y="1909482"/>
            <a:chExt cx="8186181" cy="2837611"/>
          </a:xfrm>
        </p:grpSpPr>
        <p:cxnSp>
          <p:nvCxnSpPr>
            <p:cNvPr id="38" name="Straight Connector 37"/>
            <p:cNvCxnSpPr/>
            <p:nvPr/>
          </p:nvCxnSpPr>
          <p:spPr>
            <a:xfrm flipH="1">
              <a:off x="3748925" y="1909482"/>
              <a:ext cx="3118040" cy="860617"/>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8991600" y="1909482"/>
              <a:ext cx="2929775" cy="860617"/>
            </a:xfrm>
            <a:prstGeom prst="line">
              <a:avLst/>
            </a:prstGeom>
          </p:spPr>
          <p:style>
            <a:lnRef idx="1">
              <a:schemeClr val="dk1"/>
            </a:lnRef>
            <a:fillRef idx="0">
              <a:schemeClr val="dk1"/>
            </a:fillRef>
            <a:effectRef idx="0">
              <a:schemeClr val="dk1"/>
            </a:effectRef>
            <a:fontRef idx="minor">
              <a:schemeClr val="tx1"/>
            </a:fontRef>
          </p:style>
        </p:cxnSp>
        <p:pic>
          <p:nvPicPr>
            <p:cNvPr id="47" name="Picture 46"/>
            <p:cNvPicPr>
              <a:picLocks noChangeAspect="1"/>
            </p:cNvPicPr>
            <p:nvPr/>
          </p:nvPicPr>
          <p:blipFill>
            <a:blip r:embed="rId5"/>
            <a:stretch>
              <a:fillRect/>
            </a:stretch>
          </p:blipFill>
          <p:spPr>
            <a:xfrm>
              <a:off x="3753131" y="2756368"/>
              <a:ext cx="8181975" cy="1990725"/>
            </a:xfrm>
            <a:prstGeom prst="rect">
              <a:avLst/>
            </a:prstGeom>
          </p:spPr>
        </p:pic>
      </p:grpSp>
      <p:grpSp>
        <p:nvGrpSpPr>
          <p:cNvPr id="57" name="Group 56"/>
          <p:cNvGrpSpPr/>
          <p:nvPr/>
        </p:nvGrpSpPr>
        <p:grpSpPr>
          <a:xfrm>
            <a:off x="5859768" y="2289362"/>
            <a:ext cx="3193256" cy="2124636"/>
            <a:chOff x="7813023" y="1909482"/>
            <a:chExt cx="4257675" cy="2832848"/>
          </a:xfrm>
        </p:grpSpPr>
        <p:pic>
          <p:nvPicPr>
            <p:cNvPr id="49" name="Picture 48"/>
            <p:cNvPicPr>
              <a:picLocks noChangeAspect="1"/>
            </p:cNvPicPr>
            <p:nvPr/>
          </p:nvPicPr>
          <p:blipFill>
            <a:blip r:embed="rId6"/>
            <a:stretch>
              <a:fillRect/>
            </a:stretch>
          </p:blipFill>
          <p:spPr>
            <a:xfrm>
              <a:off x="7813023" y="2761130"/>
              <a:ext cx="4257675" cy="1981200"/>
            </a:xfrm>
            <a:prstGeom prst="rect">
              <a:avLst/>
            </a:prstGeom>
          </p:spPr>
        </p:pic>
        <p:cxnSp>
          <p:nvCxnSpPr>
            <p:cNvPr id="51" name="Straight Connector 50"/>
            <p:cNvCxnSpPr>
              <a:endCxn id="47" idx="0"/>
            </p:cNvCxnSpPr>
            <p:nvPr/>
          </p:nvCxnSpPr>
          <p:spPr>
            <a:xfrm flipH="1">
              <a:off x="7844119" y="1909482"/>
              <a:ext cx="1147481" cy="846886"/>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10083567" y="1909482"/>
              <a:ext cx="1920174" cy="860617"/>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070143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8"/>
                                        </p:tgtEl>
                                      </p:cBhvr>
                                    </p:animEffect>
                                    <p:set>
                                      <p:cBhvr>
                                        <p:cTn id="37" dur="1" fill="hold">
                                          <p:stCondLst>
                                            <p:cond delay="499"/>
                                          </p:stCondLst>
                                        </p:cTn>
                                        <p:tgtEl>
                                          <p:spTgt spid="4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7"/>
                                        </p:tgtEl>
                                      </p:cBhvr>
                                    </p:animEffect>
                                    <p:set>
                                      <p:cBhvr>
                                        <p:cTn id="47"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p:nvPr/>
        </p:nvPicPr>
        <p:blipFill rotWithShape="1">
          <a:blip r:embed="rId2" cstate="print">
            <a:extLst>
              <a:ext uri="{28A0092B-C50C-407E-A947-70E740481C1C}">
                <a14:useLocalDpi xmlns:a14="http://schemas.microsoft.com/office/drawing/2010/main" val="0"/>
              </a:ext>
            </a:extLst>
          </a:blip>
          <a:srcRect l="582" t="1336" b="2292"/>
          <a:stretch/>
        </p:blipFill>
        <p:spPr>
          <a:xfrm>
            <a:off x="1259633" y="1892949"/>
            <a:ext cx="6739340" cy="3715916"/>
          </a:xfrm>
          <a:prstGeom prst="rect">
            <a:avLst/>
          </a:prstGeom>
        </p:spPr>
      </p:pic>
      <p:sp>
        <p:nvSpPr>
          <p:cNvPr id="5" name="Rectangle 4"/>
          <p:cNvSpPr/>
          <p:nvPr/>
        </p:nvSpPr>
        <p:spPr>
          <a:xfrm>
            <a:off x="0" y="857250"/>
            <a:ext cx="9144000" cy="51435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dirty="0"/>
          </a:p>
        </p:txBody>
      </p:sp>
      <p:grpSp>
        <p:nvGrpSpPr>
          <p:cNvPr id="16" name="Group 15"/>
          <p:cNvGrpSpPr/>
          <p:nvPr/>
        </p:nvGrpSpPr>
        <p:grpSpPr>
          <a:xfrm>
            <a:off x="150647" y="2228851"/>
            <a:ext cx="6324111" cy="2378465"/>
            <a:chOff x="200863" y="1828800"/>
            <a:chExt cx="8432148" cy="3171287"/>
          </a:xfrm>
        </p:grpSpPr>
        <p:pic>
          <p:nvPicPr>
            <p:cNvPr id="2" name="Picture 1"/>
            <p:cNvPicPr>
              <a:picLocks noChangeAspect="1"/>
            </p:cNvPicPr>
            <p:nvPr/>
          </p:nvPicPr>
          <p:blipFill>
            <a:blip r:embed="rId3"/>
            <a:stretch>
              <a:fillRect/>
            </a:stretch>
          </p:blipFill>
          <p:spPr>
            <a:xfrm>
              <a:off x="200863" y="2559425"/>
              <a:ext cx="8432148" cy="2440662"/>
            </a:xfrm>
            <a:prstGeom prst="rect">
              <a:avLst/>
            </a:prstGeom>
          </p:spPr>
        </p:pic>
        <p:cxnSp>
          <p:nvCxnSpPr>
            <p:cNvPr id="10" name="Straight Connector 9"/>
            <p:cNvCxnSpPr/>
            <p:nvPr/>
          </p:nvCxnSpPr>
          <p:spPr>
            <a:xfrm flipH="1">
              <a:off x="200863" y="1828800"/>
              <a:ext cx="1478648" cy="73062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693459" y="1837765"/>
              <a:ext cx="4939552" cy="721660"/>
            </a:xfrm>
            <a:prstGeom prst="line">
              <a:avLst/>
            </a:prstGeom>
          </p:spPr>
          <p:style>
            <a:lnRef idx="1">
              <a:schemeClr val="dk1"/>
            </a:lnRef>
            <a:fillRef idx="0">
              <a:schemeClr val="dk1"/>
            </a:fillRef>
            <a:effectRef idx="0">
              <a:schemeClr val="dk1"/>
            </a:effectRef>
            <a:fontRef idx="minor">
              <a:schemeClr val="tx1"/>
            </a:fontRef>
          </p:style>
        </p:cxnSp>
      </p:grpSp>
      <p:grpSp>
        <p:nvGrpSpPr>
          <p:cNvPr id="24" name="Group 23"/>
          <p:cNvGrpSpPr/>
          <p:nvPr/>
        </p:nvGrpSpPr>
        <p:grpSpPr>
          <a:xfrm>
            <a:off x="265586" y="2289362"/>
            <a:ext cx="8394324" cy="2113652"/>
            <a:chOff x="354115" y="1909482"/>
            <a:chExt cx="11192432" cy="2818203"/>
          </a:xfrm>
        </p:grpSpPr>
        <p:pic>
          <p:nvPicPr>
            <p:cNvPr id="17" name="Picture 16"/>
            <p:cNvPicPr>
              <a:picLocks noChangeAspect="1"/>
            </p:cNvPicPr>
            <p:nvPr/>
          </p:nvPicPr>
          <p:blipFill>
            <a:blip r:embed="rId4"/>
            <a:stretch>
              <a:fillRect/>
            </a:stretch>
          </p:blipFill>
          <p:spPr>
            <a:xfrm>
              <a:off x="354115" y="2580967"/>
              <a:ext cx="11192432" cy="2146718"/>
            </a:xfrm>
            <a:prstGeom prst="rect">
              <a:avLst/>
            </a:prstGeom>
          </p:spPr>
        </p:pic>
        <p:cxnSp>
          <p:nvCxnSpPr>
            <p:cNvPr id="19" name="Straight Connector 18"/>
            <p:cNvCxnSpPr/>
            <p:nvPr/>
          </p:nvCxnSpPr>
          <p:spPr>
            <a:xfrm flipH="1">
              <a:off x="354115" y="1918447"/>
              <a:ext cx="3339344" cy="66252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786282" y="1909482"/>
              <a:ext cx="4760265" cy="671485"/>
            </a:xfrm>
            <a:prstGeom prst="line">
              <a:avLst/>
            </a:prstGeom>
          </p:spPr>
          <p:style>
            <a:lnRef idx="1">
              <a:schemeClr val="dk1"/>
            </a:lnRef>
            <a:fillRef idx="0">
              <a:schemeClr val="dk1"/>
            </a:fillRef>
            <a:effectRef idx="0">
              <a:schemeClr val="dk1"/>
            </a:effectRef>
            <a:fontRef idx="minor">
              <a:schemeClr val="tx1"/>
            </a:fontRef>
          </p:style>
        </p:cxnSp>
      </p:grpSp>
      <p:grpSp>
        <p:nvGrpSpPr>
          <p:cNvPr id="33" name="Group 32"/>
          <p:cNvGrpSpPr/>
          <p:nvPr/>
        </p:nvGrpSpPr>
        <p:grpSpPr>
          <a:xfrm>
            <a:off x="3764142" y="2289362"/>
            <a:ext cx="4476877" cy="2027931"/>
            <a:chOff x="5018855" y="1909482"/>
            <a:chExt cx="5969169" cy="2703908"/>
          </a:xfrm>
        </p:grpSpPr>
        <p:pic>
          <p:nvPicPr>
            <p:cNvPr id="25" name="Picture 24"/>
            <p:cNvPicPr>
              <a:picLocks noChangeAspect="1"/>
            </p:cNvPicPr>
            <p:nvPr/>
          </p:nvPicPr>
          <p:blipFill rotWithShape="1">
            <a:blip r:embed="rId5"/>
            <a:srcRect r="375"/>
            <a:stretch/>
          </p:blipFill>
          <p:spPr>
            <a:xfrm>
              <a:off x="5021404" y="2580967"/>
              <a:ext cx="5966620" cy="2032423"/>
            </a:xfrm>
            <a:prstGeom prst="rect">
              <a:avLst/>
            </a:prstGeom>
          </p:spPr>
        </p:pic>
        <p:cxnSp>
          <p:nvCxnSpPr>
            <p:cNvPr id="27" name="Straight Connector 26"/>
            <p:cNvCxnSpPr/>
            <p:nvPr/>
          </p:nvCxnSpPr>
          <p:spPr>
            <a:xfrm flipH="1">
              <a:off x="5018855" y="1909482"/>
              <a:ext cx="1767427" cy="671485"/>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8551160" y="1918447"/>
              <a:ext cx="2436864" cy="662520"/>
            </a:xfrm>
            <a:prstGeom prst="line">
              <a:avLst/>
            </a:prstGeom>
          </p:spPr>
          <p:style>
            <a:lnRef idx="1">
              <a:schemeClr val="dk1"/>
            </a:lnRef>
            <a:fillRef idx="0">
              <a:schemeClr val="dk1"/>
            </a:fillRef>
            <a:effectRef idx="0">
              <a:schemeClr val="dk1"/>
            </a:effectRef>
            <a:fontRef idx="minor">
              <a:schemeClr val="tx1"/>
            </a:fontRef>
          </p:style>
        </p:cxnSp>
      </p:grpSp>
      <p:grpSp>
        <p:nvGrpSpPr>
          <p:cNvPr id="41" name="Group 40"/>
          <p:cNvGrpSpPr/>
          <p:nvPr/>
        </p:nvGrpSpPr>
        <p:grpSpPr>
          <a:xfrm>
            <a:off x="4170496" y="2228850"/>
            <a:ext cx="4864019" cy="2103494"/>
            <a:chOff x="5560661" y="1828800"/>
            <a:chExt cx="6485358" cy="2804658"/>
          </a:xfrm>
        </p:grpSpPr>
        <p:pic>
          <p:nvPicPr>
            <p:cNvPr id="34" name="Picture 33"/>
            <p:cNvPicPr>
              <a:picLocks noChangeAspect="1"/>
            </p:cNvPicPr>
            <p:nvPr/>
          </p:nvPicPr>
          <p:blipFill>
            <a:blip r:embed="rId6"/>
            <a:stretch>
              <a:fillRect/>
            </a:stretch>
          </p:blipFill>
          <p:spPr>
            <a:xfrm>
              <a:off x="5560661" y="2589932"/>
              <a:ext cx="6485358" cy="2043526"/>
            </a:xfrm>
            <a:prstGeom prst="rect">
              <a:avLst/>
            </a:prstGeom>
          </p:spPr>
        </p:pic>
        <p:cxnSp>
          <p:nvCxnSpPr>
            <p:cNvPr id="36" name="Straight Connector 35"/>
            <p:cNvCxnSpPr/>
            <p:nvPr/>
          </p:nvCxnSpPr>
          <p:spPr>
            <a:xfrm flipH="1">
              <a:off x="5560661" y="1828800"/>
              <a:ext cx="3022469" cy="761132"/>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0646959" y="1837765"/>
              <a:ext cx="1367103" cy="752167"/>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1756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1"/>
                                        </p:tgtEl>
                                      </p:cBhvr>
                                    </p:animEffect>
                                    <p:set>
                                      <p:cBhvr>
                                        <p:cTn id="47"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p:nvPr/>
        </p:nvPicPr>
        <p:blipFill rotWithShape="1">
          <a:blip r:embed="rId2" cstate="print">
            <a:extLst>
              <a:ext uri="{28A0092B-C50C-407E-A947-70E740481C1C}">
                <a14:useLocalDpi xmlns:a14="http://schemas.microsoft.com/office/drawing/2010/main" val="0"/>
              </a:ext>
            </a:extLst>
          </a:blip>
          <a:srcRect l="572" t="5113" r="982"/>
          <a:stretch/>
        </p:blipFill>
        <p:spPr>
          <a:xfrm>
            <a:off x="1541031" y="1647937"/>
            <a:ext cx="6607885" cy="4082165"/>
          </a:xfrm>
          <a:prstGeom prst="rect">
            <a:avLst/>
          </a:prstGeom>
        </p:spPr>
      </p:pic>
      <p:sp>
        <p:nvSpPr>
          <p:cNvPr id="5" name="Rectangle 4"/>
          <p:cNvSpPr/>
          <p:nvPr/>
        </p:nvSpPr>
        <p:spPr>
          <a:xfrm>
            <a:off x="0" y="857250"/>
            <a:ext cx="9144000" cy="5143500"/>
          </a:xfrm>
          <a:prstGeom prst="rect">
            <a:avLst/>
          </a:prstGeom>
          <a:solidFill>
            <a:schemeClr val="bg1">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350" dirty="0"/>
          </a:p>
        </p:txBody>
      </p:sp>
      <p:grpSp>
        <p:nvGrpSpPr>
          <p:cNvPr id="15" name="Group 14"/>
          <p:cNvGrpSpPr/>
          <p:nvPr/>
        </p:nvGrpSpPr>
        <p:grpSpPr>
          <a:xfrm>
            <a:off x="72699" y="1845609"/>
            <a:ext cx="5528002" cy="2405525"/>
            <a:chOff x="96931" y="1317812"/>
            <a:chExt cx="7370669" cy="3207366"/>
          </a:xfrm>
        </p:grpSpPr>
        <p:pic>
          <p:nvPicPr>
            <p:cNvPr id="2" name="Picture 1"/>
            <p:cNvPicPr>
              <a:picLocks noChangeAspect="1"/>
            </p:cNvPicPr>
            <p:nvPr/>
          </p:nvPicPr>
          <p:blipFill>
            <a:blip r:embed="rId3"/>
            <a:stretch>
              <a:fillRect/>
            </a:stretch>
          </p:blipFill>
          <p:spPr>
            <a:xfrm>
              <a:off x="96931" y="2155451"/>
              <a:ext cx="7370669" cy="2369727"/>
            </a:xfrm>
            <a:prstGeom prst="rect">
              <a:avLst/>
            </a:prstGeom>
          </p:spPr>
        </p:pic>
        <p:cxnSp>
          <p:nvCxnSpPr>
            <p:cNvPr id="10" name="Straight Connector 9"/>
            <p:cNvCxnSpPr/>
            <p:nvPr/>
          </p:nvCxnSpPr>
          <p:spPr>
            <a:xfrm flipH="1">
              <a:off x="96931" y="1317812"/>
              <a:ext cx="1957777" cy="837639"/>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625788" y="1326776"/>
              <a:ext cx="2841812" cy="828675"/>
            </a:xfrm>
            <a:prstGeom prst="line">
              <a:avLst/>
            </a:prstGeom>
          </p:spPr>
          <p:style>
            <a:lnRef idx="1">
              <a:schemeClr val="dk1"/>
            </a:lnRef>
            <a:fillRef idx="0">
              <a:schemeClr val="dk1"/>
            </a:fillRef>
            <a:effectRef idx="0">
              <a:schemeClr val="dk1"/>
            </a:effectRef>
            <a:fontRef idx="minor">
              <a:schemeClr val="tx1"/>
            </a:fontRef>
          </p:style>
        </p:cxnSp>
      </p:grpSp>
      <p:grpSp>
        <p:nvGrpSpPr>
          <p:cNvPr id="25" name="Group 24"/>
          <p:cNvGrpSpPr/>
          <p:nvPr/>
        </p:nvGrpSpPr>
        <p:grpSpPr>
          <a:xfrm>
            <a:off x="1503760" y="1852332"/>
            <a:ext cx="5364408" cy="2393579"/>
            <a:chOff x="2005013" y="1326776"/>
            <a:chExt cx="7152544" cy="3191438"/>
          </a:xfrm>
        </p:grpSpPr>
        <p:pic>
          <p:nvPicPr>
            <p:cNvPr id="16" name="Picture 15"/>
            <p:cNvPicPr>
              <a:picLocks noChangeAspect="1"/>
            </p:cNvPicPr>
            <p:nvPr/>
          </p:nvPicPr>
          <p:blipFill>
            <a:blip r:embed="rId4"/>
            <a:stretch>
              <a:fillRect/>
            </a:stretch>
          </p:blipFill>
          <p:spPr>
            <a:xfrm>
              <a:off x="2005013" y="2120155"/>
              <a:ext cx="7152544" cy="2398059"/>
            </a:xfrm>
            <a:prstGeom prst="rect">
              <a:avLst/>
            </a:prstGeom>
          </p:spPr>
        </p:pic>
        <p:cxnSp>
          <p:nvCxnSpPr>
            <p:cNvPr id="18" name="Straight Connector 17"/>
            <p:cNvCxnSpPr/>
            <p:nvPr/>
          </p:nvCxnSpPr>
          <p:spPr>
            <a:xfrm flipH="1">
              <a:off x="2005013" y="1326776"/>
              <a:ext cx="2620776" cy="793379"/>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7109012" y="1326776"/>
              <a:ext cx="2048545" cy="786415"/>
            </a:xfrm>
            <a:prstGeom prst="line">
              <a:avLst/>
            </a:prstGeom>
          </p:spPr>
          <p:style>
            <a:lnRef idx="1">
              <a:schemeClr val="dk1"/>
            </a:lnRef>
            <a:fillRef idx="0">
              <a:schemeClr val="dk1"/>
            </a:fillRef>
            <a:effectRef idx="0">
              <a:schemeClr val="dk1"/>
            </a:effectRef>
            <a:fontRef idx="minor">
              <a:schemeClr val="tx1"/>
            </a:fontRef>
          </p:style>
        </p:cxnSp>
      </p:grpSp>
      <p:grpSp>
        <p:nvGrpSpPr>
          <p:cNvPr id="33" name="Group 32"/>
          <p:cNvGrpSpPr/>
          <p:nvPr/>
        </p:nvGrpSpPr>
        <p:grpSpPr>
          <a:xfrm>
            <a:off x="3329828" y="1845609"/>
            <a:ext cx="5390965" cy="2427061"/>
            <a:chOff x="4439770" y="1317812"/>
            <a:chExt cx="7187953" cy="3236081"/>
          </a:xfrm>
        </p:grpSpPr>
        <p:pic>
          <p:nvPicPr>
            <p:cNvPr id="26" name="Picture 25"/>
            <p:cNvPicPr>
              <a:picLocks noChangeAspect="1"/>
            </p:cNvPicPr>
            <p:nvPr/>
          </p:nvPicPr>
          <p:blipFill>
            <a:blip r:embed="rId5"/>
            <a:stretch>
              <a:fillRect/>
            </a:stretch>
          </p:blipFill>
          <p:spPr>
            <a:xfrm>
              <a:off x="4439771" y="2127119"/>
              <a:ext cx="7187952" cy="2426774"/>
            </a:xfrm>
            <a:prstGeom prst="rect">
              <a:avLst/>
            </a:prstGeom>
          </p:spPr>
        </p:pic>
        <p:cxnSp>
          <p:nvCxnSpPr>
            <p:cNvPr id="28" name="Straight Connector 27"/>
            <p:cNvCxnSpPr/>
            <p:nvPr/>
          </p:nvCxnSpPr>
          <p:spPr>
            <a:xfrm flipH="1">
              <a:off x="4439770" y="1317812"/>
              <a:ext cx="2669242" cy="80892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9530601" y="1325968"/>
              <a:ext cx="2097122" cy="787223"/>
            </a:xfrm>
            <a:prstGeom prst="line">
              <a:avLst/>
            </a:prstGeom>
          </p:spPr>
          <p:style>
            <a:lnRef idx="1">
              <a:schemeClr val="dk1"/>
            </a:lnRef>
            <a:fillRef idx="0">
              <a:schemeClr val="dk1"/>
            </a:fillRef>
            <a:effectRef idx="0">
              <a:schemeClr val="dk1"/>
            </a:effectRef>
            <a:fontRef idx="minor">
              <a:schemeClr val="tx1"/>
            </a:fontRef>
          </p:style>
        </p:cxnSp>
      </p:grpSp>
      <p:grpSp>
        <p:nvGrpSpPr>
          <p:cNvPr id="41" name="Group 40"/>
          <p:cNvGrpSpPr/>
          <p:nvPr/>
        </p:nvGrpSpPr>
        <p:grpSpPr>
          <a:xfrm>
            <a:off x="6224430" y="1845609"/>
            <a:ext cx="2698112" cy="2355021"/>
            <a:chOff x="8299240" y="1317812"/>
            <a:chExt cx="3597482" cy="3140028"/>
          </a:xfrm>
        </p:grpSpPr>
        <p:pic>
          <p:nvPicPr>
            <p:cNvPr id="34" name="Picture 33"/>
            <p:cNvPicPr>
              <a:picLocks noChangeAspect="1"/>
            </p:cNvPicPr>
            <p:nvPr/>
          </p:nvPicPr>
          <p:blipFill>
            <a:blip r:embed="rId6"/>
            <a:stretch>
              <a:fillRect/>
            </a:stretch>
          </p:blipFill>
          <p:spPr>
            <a:xfrm>
              <a:off x="8299240" y="2126736"/>
              <a:ext cx="3597482" cy="2331104"/>
            </a:xfrm>
            <a:prstGeom prst="rect">
              <a:avLst/>
            </a:prstGeom>
          </p:spPr>
        </p:pic>
        <p:cxnSp>
          <p:nvCxnSpPr>
            <p:cNvPr id="36" name="Straight Connector 35"/>
            <p:cNvCxnSpPr/>
            <p:nvPr/>
          </p:nvCxnSpPr>
          <p:spPr>
            <a:xfrm flipH="1">
              <a:off x="8350622" y="1325968"/>
              <a:ext cx="1250578" cy="800768"/>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0865221" y="1317812"/>
              <a:ext cx="1017218" cy="808924"/>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59812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1"/>
          <p:cNvSpPr txBox="1"/>
          <p:nvPr/>
        </p:nvSpPr>
        <p:spPr>
          <a:xfrm>
            <a:off x="1469712" y="2044374"/>
            <a:ext cx="6210689" cy="3093154"/>
          </a:xfrm>
          <a:prstGeom prst="rect">
            <a:avLst/>
          </a:prstGeom>
          <a:noFill/>
        </p:spPr>
        <p:txBody>
          <a:bodyPr wrap="square" rtlCol="0">
            <a:spAutoFit/>
          </a:bodyPr>
          <a:lstStyle/>
          <a:p>
            <a:pPr algn="just"/>
            <a:r>
              <a:rPr lang="es-ES_tradnl" sz="1500" dirty="0">
                <a:solidFill>
                  <a:schemeClr val="accent1">
                    <a:lumMod val="50000"/>
                  </a:schemeClr>
                </a:solidFill>
                <a:latin typeface="Arial"/>
                <a:ea typeface="+mj-ea"/>
                <a:cs typeface="Arial"/>
              </a:rPr>
              <a:t>Para la elaboración de los indicadores se consideran los que la Dirección General de Educación Superior Universitaria (DGESU) solicita a las universidades en el marco del Programa de Fortalecimiento de la Calidad Educativa (PFCE).</a:t>
            </a:r>
          </a:p>
          <a:p>
            <a:pPr algn="just"/>
            <a:r>
              <a:rPr lang="es-ES_tradnl" sz="1500" dirty="0">
                <a:solidFill>
                  <a:schemeClr val="accent1">
                    <a:lumMod val="50000"/>
                  </a:schemeClr>
                </a:solidFill>
                <a:latin typeface="Arial"/>
                <a:ea typeface="+mj-ea"/>
                <a:cs typeface="Arial"/>
              </a:rPr>
              <a:t> </a:t>
            </a:r>
          </a:p>
          <a:p>
            <a:pPr algn="just"/>
            <a:r>
              <a:rPr lang="es-ES_tradnl" sz="1500" dirty="0">
                <a:solidFill>
                  <a:schemeClr val="accent1">
                    <a:lumMod val="50000"/>
                  </a:schemeClr>
                </a:solidFill>
                <a:latin typeface="Arial"/>
                <a:ea typeface="+mj-ea"/>
                <a:cs typeface="Arial"/>
              </a:rPr>
              <a:t>La construcción de la MIR deberá ser un ejercicio institucional, en la que cada universidad deberá de elaborar los indicadores necesarios, en los diferentes niveles de la MIR (fin, propósito, componente y actividad) ya que el seguimiento y evaluación de estos indicadores aseguran los objetivos y metas de su Plan de Desarrollo Institucional.</a:t>
            </a:r>
          </a:p>
          <a:p>
            <a:pPr algn="just"/>
            <a:r>
              <a:rPr lang="es-ES_tradnl" sz="1500" dirty="0">
                <a:solidFill>
                  <a:schemeClr val="accent1">
                    <a:lumMod val="50000"/>
                  </a:schemeClr>
                </a:solidFill>
                <a:latin typeface="Arial"/>
                <a:ea typeface="+mj-ea"/>
                <a:cs typeface="Arial"/>
              </a:rPr>
              <a:t> </a:t>
            </a:r>
          </a:p>
          <a:p>
            <a:pPr algn="just"/>
            <a:r>
              <a:rPr lang="es-ES_tradnl" sz="1500" dirty="0">
                <a:solidFill>
                  <a:schemeClr val="accent1">
                    <a:lumMod val="50000"/>
                  </a:schemeClr>
                </a:solidFill>
                <a:latin typeface="Arial"/>
                <a:ea typeface="+mj-ea"/>
                <a:cs typeface="Arial"/>
              </a:rPr>
              <a:t>Con la MIR las universidades pueden dar cumplimiento a la normativa estatal y al órgano superior de fiscalización de cada estado. </a:t>
            </a:r>
          </a:p>
        </p:txBody>
      </p:sp>
      <p:sp>
        <p:nvSpPr>
          <p:cNvPr id="7" name="CuadroTexto 6"/>
          <p:cNvSpPr txBox="1"/>
          <p:nvPr/>
        </p:nvSpPr>
        <p:spPr>
          <a:xfrm>
            <a:off x="1187079" y="1086686"/>
            <a:ext cx="3463449"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ELABORACIÓN DE LA MIR</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465619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43840" y="2962103"/>
            <a:ext cx="3718560" cy="1481175"/>
          </a:xfrm>
          <a:prstGeom prst="rect">
            <a:avLst/>
          </a:prstGeom>
          <a:noFill/>
        </p:spPr>
        <p:txBody>
          <a:bodyPr wrap="square" rtlCol="0">
            <a:spAutoFit/>
          </a:bodyPr>
          <a:lstStyle/>
          <a:p>
            <a:pPr algn="ctr"/>
            <a:r>
              <a:rPr lang="es-ES" sz="1504" b="1" dirty="0" smtClean="0">
                <a:solidFill>
                  <a:schemeClr val="accent1">
                    <a:lumMod val="50000"/>
                  </a:schemeClr>
                </a:solidFill>
                <a:latin typeface="Arial" pitchFamily="34" charset="0"/>
                <a:cs typeface="Arial" pitchFamily="34" charset="0"/>
              </a:rPr>
              <a:t>Directora General de </a:t>
            </a:r>
            <a:r>
              <a:rPr lang="es-ES" sz="1504" b="1" dirty="0" err="1" smtClean="0">
                <a:solidFill>
                  <a:schemeClr val="accent1">
                    <a:lumMod val="50000"/>
                  </a:schemeClr>
                </a:solidFill>
                <a:latin typeface="Arial" pitchFamily="34" charset="0"/>
                <a:cs typeface="Arial" pitchFamily="34" charset="0"/>
              </a:rPr>
              <a:t>Planeaci</a:t>
            </a:r>
            <a:r>
              <a:rPr lang="es-ES_tradnl" sz="1504" b="1" dirty="0" err="1" smtClean="0">
                <a:solidFill>
                  <a:schemeClr val="accent1">
                    <a:lumMod val="50000"/>
                  </a:schemeClr>
                </a:solidFill>
                <a:latin typeface="Arial" pitchFamily="34" charset="0"/>
                <a:cs typeface="Arial" pitchFamily="34" charset="0"/>
              </a:rPr>
              <a:t>ón</a:t>
            </a:r>
            <a:r>
              <a:rPr lang="es-ES_tradnl" sz="1504" b="1" dirty="0" smtClean="0">
                <a:solidFill>
                  <a:schemeClr val="accent1">
                    <a:lumMod val="50000"/>
                  </a:schemeClr>
                </a:solidFill>
                <a:latin typeface="Arial" pitchFamily="34" charset="0"/>
                <a:cs typeface="Arial" pitchFamily="34" charset="0"/>
              </a:rPr>
              <a:t> Institucional BUAP Y Presidenta de AMEREIAF</a:t>
            </a:r>
          </a:p>
          <a:p>
            <a:pPr algn="ctr"/>
            <a:endParaRPr lang="es-ES" sz="1504" b="1" dirty="0">
              <a:solidFill>
                <a:schemeClr val="accent1">
                  <a:lumMod val="50000"/>
                </a:schemeClr>
              </a:solidFill>
              <a:latin typeface="Arial" pitchFamily="34" charset="0"/>
              <a:cs typeface="Arial" pitchFamily="34" charset="0"/>
            </a:endParaRPr>
          </a:p>
          <a:p>
            <a:pPr algn="ctr"/>
            <a:r>
              <a:rPr lang="es-ES" sz="1504" b="1" dirty="0" smtClean="0">
                <a:solidFill>
                  <a:schemeClr val="accent1">
                    <a:lumMod val="50000"/>
                  </a:schemeClr>
                </a:solidFill>
                <a:latin typeface="Arial" pitchFamily="34" charset="0"/>
                <a:cs typeface="Arial" pitchFamily="34" charset="0"/>
              </a:rPr>
              <a:t>Mtra. Esperanza Morales P</a:t>
            </a:r>
            <a:r>
              <a:rPr lang="es-ES_tradnl" sz="1504" b="1" dirty="0" err="1" smtClean="0">
                <a:solidFill>
                  <a:schemeClr val="accent1">
                    <a:lumMod val="50000"/>
                  </a:schemeClr>
                </a:solidFill>
                <a:latin typeface="Arial" pitchFamily="34" charset="0"/>
                <a:cs typeface="Arial" pitchFamily="34" charset="0"/>
              </a:rPr>
              <a:t>érez</a:t>
            </a:r>
            <a:endParaRPr lang="es-ES" sz="1504" b="1" dirty="0">
              <a:solidFill>
                <a:schemeClr val="accent1">
                  <a:lumMod val="50000"/>
                </a:schemeClr>
              </a:solidFill>
              <a:latin typeface="Arial" pitchFamily="34" charset="0"/>
              <a:cs typeface="Arial" pitchFamily="34" charset="0"/>
            </a:endParaRPr>
          </a:p>
          <a:p>
            <a:pPr algn="ctr"/>
            <a:r>
              <a:rPr lang="es-ES" sz="1504" b="1" dirty="0" err="1" smtClean="0">
                <a:solidFill>
                  <a:schemeClr val="accent1">
                    <a:lumMod val="50000"/>
                  </a:schemeClr>
                </a:solidFill>
                <a:latin typeface="Arial" pitchFamily="34" charset="0"/>
                <a:cs typeface="Arial" pitchFamily="34" charset="0"/>
              </a:rPr>
              <a:t>esperanza.morales@correo.buap.mx</a:t>
            </a:r>
            <a:endParaRPr lang="es-ES" sz="1504" b="1" dirty="0">
              <a:solidFill>
                <a:schemeClr val="accent1">
                  <a:lumMod val="50000"/>
                </a:schemeClr>
              </a:solidFill>
              <a:latin typeface="Arial" pitchFamily="34" charset="0"/>
              <a:cs typeface="Arial" pitchFamily="34" charset="0"/>
            </a:endParaRPr>
          </a:p>
        </p:txBody>
      </p:sp>
      <p:sp>
        <p:nvSpPr>
          <p:cNvPr id="9" name="CuadroTexto 8"/>
          <p:cNvSpPr txBox="1"/>
          <p:nvPr/>
        </p:nvSpPr>
        <p:spPr>
          <a:xfrm>
            <a:off x="4659358" y="2183691"/>
            <a:ext cx="2977913" cy="2697790"/>
          </a:xfrm>
          <a:prstGeom prst="rect">
            <a:avLst/>
          </a:prstGeom>
          <a:noFill/>
        </p:spPr>
        <p:txBody>
          <a:bodyPr wrap="square" rtlCol="0">
            <a:spAutoFit/>
          </a:bodyPr>
          <a:lstStyle/>
          <a:p>
            <a:pPr algn="just"/>
            <a:r>
              <a:rPr lang="es-ES" sz="1354" b="1" u="sng" dirty="0">
                <a:solidFill>
                  <a:schemeClr val="accent1">
                    <a:lumMod val="50000"/>
                  </a:schemeClr>
                </a:solidFill>
                <a:latin typeface="Arial" pitchFamily="34" charset="0"/>
                <a:cs typeface="Arial" pitchFamily="34" charset="0"/>
              </a:rPr>
              <a:t>UBICACIÓN Y CONTACTO</a:t>
            </a:r>
            <a:r>
              <a:rPr lang="es-ES" sz="1354" b="1" dirty="0">
                <a:solidFill>
                  <a:schemeClr val="accent1">
                    <a:lumMod val="50000"/>
                  </a:schemeClr>
                </a:solidFill>
                <a:latin typeface="Arial" pitchFamily="34" charset="0"/>
                <a:cs typeface="Arial" pitchFamily="34" charset="0"/>
              </a:rPr>
              <a:t>:</a:t>
            </a:r>
          </a:p>
          <a:p>
            <a:pPr algn="just"/>
            <a:endParaRPr lang="es-ES" sz="1354" b="1" dirty="0">
              <a:solidFill>
                <a:schemeClr val="accent1">
                  <a:lumMod val="50000"/>
                </a:schemeClr>
              </a:solidFill>
              <a:latin typeface="Arial" pitchFamily="34" charset="0"/>
              <a:cs typeface="Arial" pitchFamily="34" charset="0"/>
            </a:endParaRPr>
          </a:p>
          <a:p>
            <a:pPr algn="just"/>
            <a:r>
              <a:rPr lang="es-ES" sz="1354" b="1" dirty="0">
                <a:solidFill>
                  <a:schemeClr val="accent1">
                    <a:lumMod val="50000"/>
                  </a:schemeClr>
                </a:solidFill>
                <a:latin typeface="Arial" pitchFamily="34" charset="0"/>
                <a:cs typeface="Arial" pitchFamily="34" charset="0"/>
              </a:rPr>
              <a:t>Calle </a:t>
            </a:r>
            <a:r>
              <a:rPr lang="es-ES" sz="1354" b="1" dirty="0" smtClean="0">
                <a:solidFill>
                  <a:schemeClr val="accent1">
                    <a:lumMod val="50000"/>
                  </a:schemeClr>
                </a:solidFill>
                <a:latin typeface="Arial" pitchFamily="34" charset="0"/>
                <a:cs typeface="Arial" pitchFamily="34" charset="0"/>
              </a:rPr>
              <a:t>5 Oriente 202-A. Edificio Ma. Fernanda.</a:t>
            </a:r>
            <a:endParaRPr lang="es-ES" sz="1354" b="1" dirty="0">
              <a:solidFill>
                <a:schemeClr val="accent1">
                  <a:lumMod val="50000"/>
                </a:schemeClr>
              </a:solidFill>
              <a:latin typeface="Arial" pitchFamily="34" charset="0"/>
              <a:cs typeface="Arial" pitchFamily="34" charset="0"/>
            </a:endParaRPr>
          </a:p>
          <a:p>
            <a:pPr algn="just"/>
            <a:r>
              <a:rPr lang="es-ES" sz="1354" b="1" dirty="0">
                <a:solidFill>
                  <a:schemeClr val="accent1">
                    <a:lumMod val="50000"/>
                  </a:schemeClr>
                </a:solidFill>
                <a:latin typeface="Arial" pitchFamily="34" charset="0"/>
                <a:cs typeface="Arial" pitchFamily="34" charset="0"/>
              </a:rPr>
              <a:t>Centro Histórico, Puebla, </a:t>
            </a:r>
            <a:r>
              <a:rPr lang="es-ES" sz="1354" b="1" dirty="0" err="1">
                <a:solidFill>
                  <a:schemeClr val="accent1">
                    <a:lumMod val="50000"/>
                  </a:schemeClr>
                </a:solidFill>
                <a:latin typeface="Arial" pitchFamily="34" charset="0"/>
                <a:cs typeface="Arial" pitchFamily="34" charset="0"/>
              </a:rPr>
              <a:t>Pue</a:t>
            </a:r>
            <a:r>
              <a:rPr lang="es-ES" sz="1354" b="1" dirty="0">
                <a:solidFill>
                  <a:schemeClr val="accent1">
                    <a:lumMod val="50000"/>
                  </a:schemeClr>
                </a:solidFill>
                <a:latin typeface="Arial" pitchFamily="34" charset="0"/>
                <a:cs typeface="Arial" pitchFamily="34" charset="0"/>
              </a:rPr>
              <a:t>. C.P. 72000.</a:t>
            </a:r>
          </a:p>
          <a:p>
            <a:pPr algn="just"/>
            <a:endParaRPr lang="es-ES" sz="1354" b="1" dirty="0">
              <a:solidFill>
                <a:schemeClr val="accent1">
                  <a:lumMod val="50000"/>
                </a:schemeClr>
              </a:solidFill>
              <a:latin typeface="Arial" pitchFamily="34" charset="0"/>
              <a:cs typeface="Arial" pitchFamily="34" charset="0"/>
            </a:endParaRPr>
          </a:p>
          <a:p>
            <a:pPr algn="just">
              <a:spcBef>
                <a:spcPts val="451"/>
              </a:spcBef>
            </a:pPr>
            <a:r>
              <a:rPr lang="es-ES" sz="1278" b="1" dirty="0" smtClean="0">
                <a:solidFill>
                  <a:schemeClr val="accent1">
                    <a:lumMod val="50000"/>
                  </a:schemeClr>
                </a:solidFill>
                <a:latin typeface="Arial" pitchFamily="34" charset="0"/>
                <a:cs typeface="Arial" pitchFamily="34" charset="0"/>
              </a:rPr>
              <a:t>www..</a:t>
            </a:r>
            <a:r>
              <a:rPr lang="es-ES" sz="1278" b="1" dirty="0" err="1" smtClean="0">
                <a:solidFill>
                  <a:schemeClr val="accent1">
                    <a:lumMod val="50000"/>
                  </a:schemeClr>
                </a:solidFill>
                <a:latin typeface="Arial" pitchFamily="34" charset="0"/>
                <a:cs typeface="Arial" pitchFamily="34" charset="0"/>
              </a:rPr>
              <a:t>dgpi.buap.mx</a:t>
            </a:r>
            <a:endParaRPr lang="es-ES" sz="1278" b="1" dirty="0">
              <a:solidFill>
                <a:schemeClr val="accent1">
                  <a:lumMod val="50000"/>
                </a:schemeClr>
              </a:solidFill>
              <a:latin typeface="Arial" pitchFamily="34" charset="0"/>
              <a:cs typeface="Arial" pitchFamily="34" charset="0"/>
            </a:endParaRPr>
          </a:p>
          <a:p>
            <a:pPr algn="just">
              <a:spcBef>
                <a:spcPts val="451"/>
              </a:spcBef>
            </a:pPr>
            <a:endParaRPr lang="es-ES" sz="1278" b="1" dirty="0">
              <a:solidFill>
                <a:schemeClr val="accent1">
                  <a:lumMod val="50000"/>
                </a:schemeClr>
              </a:solidFill>
              <a:latin typeface="Arial" pitchFamily="34" charset="0"/>
              <a:cs typeface="Arial" pitchFamily="34" charset="0"/>
            </a:endParaRPr>
          </a:p>
          <a:p>
            <a:pPr algn="just"/>
            <a:endParaRPr lang="es-ES" sz="1354" b="1" dirty="0">
              <a:solidFill>
                <a:schemeClr val="accent1">
                  <a:lumMod val="50000"/>
                </a:schemeClr>
              </a:solidFill>
              <a:latin typeface="Arial" pitchFamily="34" charset="0"/>
              <a:cs typeface="Arial" pitchFamily="34" charset="0"/>
            </a:endParaRPr>
          </a:p>
          <a:p>
            <a:pPr algn="just"/>
            <a:r>
              <a:rPr lang="es-ES" sz="1354" b="1" dirty="0">
                <a:solidFill>
                  <a:schemeClr val="accent1">
                    <a:lumMod val="50000"/>
                  </a:schemeClr>
                </a:solidFill>
                <a:latin typeface="Arial" pitchFamily="34" charset="0"/>
                <a:cs typeface="Arial" pitchFamily="34" charset="0"/>
              </a:rPr>
              <a:t>Tel</a:t>
            </a:r>
            <a:r>
              <a:rPr lang="es-ES" sz="1354" b="1" dirty="0" smtClean="0">
                <a:solidFill>
                  <a:schemeClr val="accent1">
                    <a:lumMod val="50000"/>
                  </a:schemeClr>
                </a:solidFill>
                <a:latin typeface="Arial" pitchFamily="34" charset="0"/>
                <a:cs typeface="Arial" pitchFamily="34" charset="0"/>
              </a:rPr>
              <a:t>. (</a:t>
            </a:r>
            <a:r>
              <a:rPr lang="es-ES" sz="1354" b="1" dirty="0">
                <a:solidFill>
                  <a:schemeClr val="accent1">
                    <a:lumMod val="50000"/>
                  </a:schemeClr>
                </a:solidFill>
                <a:latin typeface="Arial" pitchFamily="34" charset="0"/>
                <a:cs typeface="Arial" pitchFamily="34" charset="0"/>
              </a:rPr>
              <a:t>01-222)229 5500 Ext. </a:t>
            </a:r>
            <a:r>
              <a:rPr lang="es-ES" sz="1354" b="1" dirty="0" smtClean="0">
                <a:solidFill>
                  <a:schemeClr val="accent1">
                    <a:lumMod val="50000"/>
                  </a:schemeClr>
                </a:solidFill>
                <a:latin typeface="Arial" pitchFamily="34" charset="0"/>
                <a:cs typeface="Arial" pitchFamily="34" charset="0"/>
              </a:rPr>
              <a:t>3180 – 5380.</a:t>
            </a:r>
            <a:endParaRPr lang="es-ES" sz="1354" b="1" dirty="0">
              <a:solidFill>
                <a:schemeClr val="accent1">
                  <a:lumMod val="50000"/>
                </a:schemeClr>
              </a:solidFill>
              <a:latin typeface="Arial" pitchFamily="34" charset="0"/>
              <a:cs typeface="Arial" pitchFamily="34" charset="0"/>
            </a:endParaRPr>
          </a:p>
        </p:txBody>
      </p:sp>
      <p:cxnSp>
        <p:nvCxnSpPr>
          <p:cNvPr id="15" name="Conector recto 14"/>
          <p:cNvCxnSpPr/>
          <p:nvPr/>
        </p:nvCxnSpPr>
        <p:spPr>
          <a:xfrm>
            <a:off x="4517856" y="1808820"/>
            <a:ext cx="0" cy="3780421"/>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5"/>
          <p:cNvSpPr txBox="1"/>
          <p:nvPr/>
        </p:nvSpPr>
        <p:spPr>
          <a:xfrm>
            <a:off x="1187079" y="1086686"/>
            <a:ext cx="1792670" cy="369332"/>
          </a:xfrm>
          <a:prstGeom prst="rect">
            <a:avLst/>
          </a:prstGeom>
          <a:noFill/>
        </p:spPr>
        <p:txBody>
          <a:bodyPr wrap="none" rtlCol="0">
            <a:spAutoFit/>
          </a:bodyPr>
          <a:lstStyle/>
          <a:p>
            <a:r>
              <a:rPr lang="es-ES" b="1" dirty="0" smtClean="0">
                <a:solidFill>
                  <a:schemeClr val="bg2">
                    <a:lumMod val="50000"/>
                  </a:schemeClr>
                </a:solidFill>
                <a:latin typeface="Arial Black" charset="0"/>
                <a:ea typeface="Arial Black" charset="0"/>
                <a:cs typeface="Arial Black" charset="0"/>
              </a:rPr>
              <a:t>DIRECTORIO</a:t>
            </a:r>
            <a:endParaRPr lang="es-ES_tradnl" b="1" dirty="0">
              <a:solidFill>
                <a:schemeClr val="bg2">
                  <a:lumMod val="50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2027907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487680" y="1980456"/>
            <a:ext cx="8290560" cy="3353543"/>
          </a:xfrm>
        </p:spPr>
        <p:txBody>
          <a:bodyPr>
            <a:normAutofit fontScale="92500"/>
          </a:bodyPr>
          <a:lstStyle/>
          <a:p>
            <a:pPr marL="0" indent="0" algn="just" fontAlgn="ctr">
              <a:buNone/>
            </a:pPr>
            <a:r>
              <a:rPr lang="es-ES" sz="2200" cap="all" dirty="0" smtClean="0"/>
              <a:t>4. LEY </a:t>
            </a:r>
            <a:r>
              <a:rPr lang="es-ES" sz="2200" cap="all" dirty="0"/>
              <a:t>ORGÁNICA DEL TRIBUNAL FEDERAL DE JUSTICIA </a:t>
            </a:r>
            <a:r>
              <a:rPr lang="es-ES" sz="2200" cap="all" dirty="0" smtClean="0"/>
              <a:t>ADMINISTRATIVA</a:t>
            </a:r>
          </a:p>
          <a:p>
            <a:pPr marL="0" indent="0" algn="just" fontAlgn="ctr">
              <a:buNone/>
            </a:pPr>
            <a:r>
              <a:rPr lang="es-ES" sz="2200" dirty="0"/>
              <a:t>S</a:t>
            </a:r>
            <a:r>
              <a:rPr lang="es-ES" sz="2200" dirty="0" smtClean="0"/>
              <a:t>erá </a:t>
            </a:r>
            <a:r>
              <a:rPr lang="es-ES" sz="2200" b="1" dirty="0"/>
              <a:t>la institución encargada de imponer las sanciones a funcionarios y particulares que incurran en faltas administrativas graves</a:t>
            </a:r>
            <a:r>
              <a:rPr lang="es-ES" sz="2200" b="1" dirty="0" smtClean="0"/>
              <a:t>.</a:t>
            </a:r>
          </a:p>
          <a:p>
            <a:pPr marL="0" indent="0" algn="just" fontAlgn="ctr">
              <a:buNone/>
            </a:pPr>
            <a:endParaRPr lang="es-ES" sz="2200" cap="all" dirty="0"/>
          </a:p>
          <a:p>
            <a:pPr marL="0" indent="0" algn="just">
              <a:lnSpc>
                <a:spcPct val="100000"/>
              </a:lnSpc>
              <a:spcBef>
                <a:spcPts val="0"/>
              </a:spcBef>
              <a:buNone/>
              <a:defRPr/>
            </a:pPr>
            <a:r>
              <a:rPr lang="es-ES" sz="2200" cap="all" dirty="0"/>
              <a:t>5. LEY ORGÁNICA DE LA FISCALÍA GENERAL DE LA REPÚBLICA	</a:t>
            </a:r>
            <a:endParaRPr lang="es-ES" sz="2200" cap="all" dirty="0" smtClean="0"/>
          </a:p>
          <a:p>
            <a:pPr marL="0" indent="0" algn="just">
              <a:lnSpc>
                <a:spcPct val="100000"/>
              </a:lnSpc>
              <a:spcBef>
                <a:spcPts val="0"/>
              </a:spcBef>
              <a:buNone/>
              <a:defRPr/>
            </a:pPr>
            <a:endParaRPr lang="es-ES" sz="2200" cap="all" dirty="0" smtClean="0"/>
          </a:p>
          <a:p>
            <a:pPr marL="0" indent="0" algn="just">
              <a:lnSpc>
                <a:spcPct val="100000"/>
              </a:lnSpc>
              <a:spcBef>
                <a:spcPts val="0"/>
              </a:spcBef>
              <a:buNone/>
              <a:defRPr/>
            </a:pPr>
            <a:r>
              <a:rPr lang="es-ES" sz="2200" dirty="0"/>
              <a:t>La Ley establece las competencias, facultades y límites de la </a:t>
            </a:r>
            <a:r>
              <a:rPr lang="es-ES" sz="2200" b="1" dirty="0"/>
              <a:t>Fiscalía Especializada en materia de delitos</a:t>
            </a:r>
            <a:r>
              <a:rPr lang="es-ES" sz="2200" dirty="0"/>
              <a:t> relacionados con hechos de corrupción y </a:t>
            </a:r>
            <a:r>
              <a:rPr lang="es-ES" sz="2200" b="1" dirty="0"/>
              <a:t>se encargará de perseguir e investigar estos actos.</a:t>
            </a:r>
            <a:r>
              <a:rPr lang="es-ES" sz="2200" b="1" cap="all" dirty="0"/>
              <a:t>	</a:t>
            </a:r>
            <a:r>
              <a:rPr lang="es-ES" sz="2200" cap="all" dirty="0"/>
              <a:t>					</a:t>
            </a:r>
          </a:p>
          <a:p>
            <a:pPr marL="0" indent="0">
              <a:buNone/>
            </a:pPr>
            <a:endParaRPr lang="es-ES" sz="2000" dirty="0"/>
          </a:p>
          <a:p>
            <a:pPr marL="0" indent="0">
              <a:buNone/>
            </a:pPr>
            <a:endParaRPr lang="es-ES" sz="2000" cap="all" dirty="0" smtClean="0"/>
          </a:p>
          <a:p>
            <a:pPr marL="0" indent="0">
              <a:buNone/>
            </a:pPr>
            <a:endParaRPr lang="es-ES" sz="2000" dirty="0"/>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_tradnl" dirty="0" smtClean="0"/>
              <a:t>SISTEMA NACIONAL ANTICORRUPCIÓN</a:t>
            </a:r>
            <a:endParaRPr lang="es-ES" dirty="0"/>
          </a:p>
        </p:txBody>
      </p:sp>
    </p:spTree>
    <p:extLst>
      <p:ext uri="{BB962C8B-B14F-4D97-AF65-F5344CB8AC3E}">
        <p14:creationId xmlns:p14="http://schemas.microsoft.com/office/powerpoint/2010/main" val="1144522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335280" y="1375173"/>
            <a:ext cx="8564880" cy="5482827"/>
          </a:xfrm>
        </p:spPr>
        <p:txBody>
          <a:bodyPr>
            <a:normAutofit fontScale="55000" lnSpcReduction="20000"/>
          </a:bodyPr>
          <a:lstStyle/>
          <a:p>
            <a:pPr marL="0" indent="0" algn="just" fontAlgn="ctr">
              <a:buNone/>
            </a:pPr>
            <a:r>
              <a:rPr lang="es-ES" sz="3200" cap="all" dirty="0" smtClean="0"/>
              <a:t>6. ADECUACIONES </a:t>
            </a:r>
            <a:r>
              <a:rPr lang="es-ES" sz="3200" cap="all" dirty="0"/>
              <a:t>A LA LEY ORGÁNICA DE LA ADMINISTRACIÓN PÚBLICA FEDERAL</a:t>
            </a:r>
          </a:p>
          <a:p>
            <a:pPr marL="0" indent="0" algn="just">
              <a:lnSpc>
                <a:spcPct val="100000"/>
              </a:lnSpc>
              <a:spcBef>
                <a:spcPts val="0"/>
              </a:spcBef>
              <a:buNone/>
              <a:defRPr/>
            </a:pPr>
            <a:endParaRPr lang="es-ES" sz="4200" cap="all" dirty="0" smtClean="0"/>
          </a:p>
          <a:p>
            <a:pPr algn="just"/>
            <a:r>
              <a:rPr lang="es-ES" sz="4200" dirty="0"/>
              <a:t>Las reformas a esta ley </a:t>
            </a:r>
            <a:r>
              <a:rPr lang="es-ES" sz="4200" b="1" dirty="0"/>
              <a:t>proveen a la Secretaría de la Función Pública (SFP) de todas las herramientas y atribuciones para prevenir, identificar y sancionar faltas administrativas no graves.</a:t>
            </a:r>
          </a:p>
          <a:p>
            <a:pPr algn="just"/>
            <a:r>
              <a:rPr lang="es-ES" sz="4200" dirty="0"/>
              <a:t>La dependencia podrá ejercer las atribuciones que la Constitución le otorga a los órganos internos de control para revisar el ingreso, manejo, custodia y ejercicio de recursos públicos federales.</a:t>
            </a:r>
          </a:p>
          <a:p>
            <a:pPr algn="just"/>
            <a:r>
              <a:rPr lang="es-ES" sz="4200" dirty="0"/>
              <a:t>LA SFP realizará por sí misma o a solicitud de la Secretaría de Hacienda y Crédito Público (SHCP) auditorías, revisiones y evaluaciones, con el objeto de fiscalizar y promover la eficiencia y legalidad en la gestión y encargo de las diversas dependencias.</a:t>
            </a:r>
          </a:p>
          <a:p>
            <a:pPr algn="just"/>
            <a:r>
              <a:rPr lang="es-ES" sz="4200" dirty="0"/>
              <a:t>La Secretaría podrá recibir y registrar declaraciones patrimoniales y de intereses, así como verificar su contenido mediante las investigaciones que resulten pertinentes.</a:t>
            </a:r>
          </a:p>
          <a:p>
            <a:pPr marL="0" indent="0" algn="just">
              <a:buNone/>
            </a:pPr>
            <a:r>
              <a:rPr lang="es-ES" sz="4200" dirty="0"/>
              <a:t/>
            </a:r>
            <a:br>
              <a:rPr lang="es-ES" sz="4200" dirty="0"/>
            </a:br>
            <a:endParaRPr lang="es-ES" sz="4200" cap="all" dirty="0"/>
          </a:p>
          <a:p>
            <a:pPr algn="just"/>
            <a:r>
              <a:rPr lang="es-ES" sz="2600" dirty="0" smtClean="0"/>
              <a:t>.</a:t>
            </a:r>
            <a:endParaRPr lang="es-ES" sz="2600" dirty="0"/>
          </a:p>
          <a:p>
            <a:pPr marL="0" indent="0" algn="just">
              <a:buNone/>
            </a:pPr>
            <a:endParaRPr lang="es-ES" sz="2600" cap="all" dirty="0" smtClean="0"/>
          </a:p>
          <a:p>
            <a:pPr algn="just"/>
            <a:endParaRPr lang="es-ES" sz="2000" dirty="0"/>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_tradnl" dirty="0" smtClean="0"/>
              <a:t>SISTEMA NACIONAL ANTICORRUPCIÓN</a:t>
            </a:r>
            <a:endParaRPr lang="es-ES" dirty="0"/>
          </a:p>
        </p:txBody>
      </p:sp>
    </p:spTree>
    <p:extLst>
      <p:ext uri="{BB962C8B-B14F-4D97-AF65-F5344CB8AC3E}">
        <p14:creationId xmlns:p14="http://schemas.microsoft.com/office/powerpoint/2010/main" val="1402961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762000" y="1706136"/>
            <a:ext cx="7741920" cy="4024104"/>
          </a:xfrm>
        </p:spPr>
        <p:txBody>
          <a:bodyPr>
            <a:normAutofit lnSpcReduction="10000"/>
          </a:bodyPr>
          <a:lstStyle/>
          <a:p>
            <a:pPr marL="0" indent="0" algn="just" fontAlgn="ctr">
              <a:buNone/>
            </a:pPr>
            <a:r>
              <a:rPr lang="es-ES" sz="2000" cap="all" dirty="0" smtClean="0"/>
              <a:t>7. ADECUACIONES </a:t>
            </a:r>
            <a:r>
              <a:rPr lang="es-ES" sz="2000" cap="all" dirty="0"/>
              <a:t>A LA LEY DE FISCALIZACIÓN Y RENDICIÓN DE CUENTAS DE LA </a:t>
            </a:r>
            <a:r>
              <a:rPr lang="es-ES" sz="2000" cap="all" dirty="0" smtClean="0"/>
              <a:t>FEDERACIÓN</a:t>
            </a:r>
          </a:p>
          <a:p>
            <a:pPr marL="0" indent="0" algn="just" fontAlgn="ctr">
              <a:buNone/>
            </a:pPr>
            <a:endParaRPr lang="es-ES" sz="2000" cap="all" dirty="0"/>
          </a:p>
          <a:p>
            <a:pPr algn="just"/>
            <a:r>
              <a:rPr lang="es-ES" sz="2000" b="1" dirty="0" smtClean="0"/>
              <a:t>Se </a:t>
            </a:r>
            <a:r>
              <a:rPr lang="es-ES" sz="2000" b="1" dirty="0"/>
              <a:t>da a la Auditoría Superior de la Federación (ASF) una nueva forma de organización y de trabajo para realizar revisiones en estados y a la cuenta pública federal</a:t>
            </a:r>
            <a:r>
              <a:rPr lang="es-ES" sz="2000" dirty="0"/>
              <a:t>. </a:t>
            </a:r>
            <a:r>
              <a:rPr lang="es-ES" sz="2000" b="1" dirty="0"/>
              <a:t>Se eliminan los principios de posterioridad y anualidad para la función fiscalizadora, por lo que podrá investigar en tiempo real.</a:t>
            </a:r>
          </a:p>
          <a:p>
            <a:pPr algn="just"/>
            <a:r>
              <a:rPr lang="es-ES" sz="2000" dirty="0"/>
              <a:t>Se faculta a la ASF para que fiscalice, en coordinación con las entidades locales, la totalidad de los recursos de las participaciones federales que se transfieren a órganos de gobierno.</a:t>
            </a:r>
          </a:p>
          <a:p>
            <a:pPr algn="just"/>
            <a:r>
              <a:rPr lang="es-ES" sz="2000" dirty="0"/>
              <a:t>La ASF podrá fiscalizar los recursos federales que sean transferidos a fideicomisos, fondos y mandatos (contratos), tanto públicos como privados.</a:t>
            </a:r>
          </a:p>
          <a:p>
            <a:pPr algn="just"/>
            <a:endParaRPr lang="es-ES" sz="2000" cap="all" dirty="0"/>
          </a:p>
          <a:p>
            <a:pPr marL="0" indent="0" algn="just">
              <a:buNone/>
            </a:pPr>
            <a:endParaRPr lang="es-ES" sz="2000" dirty="0"/>
          </a:p>
          <a:p>
            <a:pPr marL="0" indent="0">
              <a:buNone/>
            </a:pPr>
            <a:endParaRPr lang="es-ES" sz="2000" cap="all" dirty="0" smtClean="0"/>
          </a:p>
          <a:p>
            <a:endParaRPr lang="es-ES" sz="2000" dirty="0"/>
          </a:p>
        </p:txBody>
      </p:sp>
      <p:sp>
        <p:nvSpPr>
          <p:cNvPr id="2" name="CuadroTexto 1"/>
          <p:cNvSpPr txBox="1"/>
          <p:nvPr/>
        </p:nvSpPr>
        <p:spPr>
          <a:xfrm>
            <a:off x="2286000" y="1005841"/>
            <a:ext cx="5325677" cy="369332"/>
          </a:xfrm>
          <a:prstGeom prst="rect">
            <a:avLst/>
          </a:prstGeom>
          <a:noFill/>
        </p:spPr>
        <p:txBody>
          <a:bodyPr wrap="square" rtlCol="0">
            <a:spAutoFit/>
          </a:bodyPr>
          <a:lstStyle/>
          <a:p>
            <a:r>
              <a:rPr lang="es-ES_tradnl" dirty="0" smtClean="0"/>
              <a:t>SISTEMA NACIONAL ANTICORRUPCIÓN</a:t>
            </a:r>
            <a:endParaRPr lang="es-ES" dirty="0"/>
          </a:p>
        </p:txBody>
      </p:sp>
    </p:spTree>
    <p:extLst>
      <p:ext uri="{BB962C8B-B14F-4D97-AF65-F5344CB8AC3E}">
        <p14:creationId xmlns:p14="http://schemas.microsoft.com/office/powerpoint/2010/main" val="500618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1677</TotalTime>
  <Words>4609</Words>
  <Application>Microsoft Macintosh PowerPoint</Application>
  <PresentationFormat>Presentación en pantalla (4:3)</PresentationFormat>
  <Paragraphs>449</Paragraphs>
  <Slides>68</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68</vt:i4>
      </vt:variant>
    </vt:vector>
  </HeadingPairs>
  <TitlesOfParts>
    <vt:vector size="75" baseType="lpstr">
      <vt:lpstr>Arial Black</vt:lpstr>
      <vt:lpstr>Calibri</vt:lpstr>
      <vt:lpstr>Calibri Light</vt:lpstr>
      <vt:lpstr>Mangal</vt:lpstr>
      <vt:lpstr>Source Sans Pro Bold</vt:lpstr>
      <vt:lpstr>Arial</vt:lpstr>
      <vt:lpstr>Tema de Office</vt:lpstr>
      <vt:lpstr>ÉTICA, TRANSPARENCIA Y RENDICIÓN DE CUENTAS DESDE LA PLANEACIÓN INSTITUCIONAL DE LAS UNIVERSIDADES PÚBLICAS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Obligaciones específicas para sujetos obligados como la BUAP. Artículo 88 de la LTAIPPue: </vt:lpstr>
      <vt:lpstr>ACCIONES DESDE LA PLANEACIÓN INSTITUCIONAL DE LAS UNIVERSIDADES</vt:lpstr>
      <vt:lpstr>Presentación de PowerPoint</vt:lpstr>
      <vt:lpstr>Presentación de PowerPoint</vt:lpstr>
      <vt:lpstr>ACCIONES EN AMEREIAF</vt:lpstr>
      <vt:lpstr>Cumplimiento de obligaciones en el marco del Sistema de  Formato  Único  del  Portal  Aplicativo  de  la SHCP (PASH). </vt:lpstr>
      <vt:lpstr> Acuerdos y apoyos gestionados con la SHCP y la ASF</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87</cp:revision>
  <dcterms:created xsi:type="dcterms:W3CDTF">2017-06-27T14:40:44Z</dcterms:created>
  <dcterms:modified xsi:type="dcterms:W3CDTF">2017-11-16T21:13:50Z</dcterms:modified>
</cp:coreProperties>
</file>