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4"/>
  </p:notesMasterIdLst>
  <p:sldIdLst>
    <p:sldId id="423" r:id="rId2"/>
    <p:sldId id="592" r:id="rId3"/>
    <p:sldId id="618" r:id="rId4"/>
    <p:sldId id="594" r:id="rId5"/>
    <p:sldId id="595" r:id="rId6"/>
    <p:sldId id="596" r:id="rId7"/>
    <p:sldId id="597" r:id="rId8"/>
    <p:sldId id="598" r:id="rId9"/>
    <p:sldId id="599" r:id="rId10"/>
    <p:sldId id="600" r:id="rId11"/>
    <p:sldId id="587" r:id="rId12"/>
    <p:sldId id="588" r:id="rId13"/>
    <p:sldId id="589" r:id="rId14"/>
    <p:sldId id="590" r:id="rId15"/>
    <p:sldId id="591" r:id="rId16"/>
    <p:sldId id="602" r:id="rId17"/>
    <p:sldId id="601" r:id="rId18"/>
    <p:sldId id="603" r:id="rId19"/>
    <p:sldId id="604" r:id="rId20"/>
    <p:sldId id="605" r:id="rId21"/>
    <p:sldId id="612" r:id="rId22"/>
    <p:sldId id="606" r:id="rId23"/>
    <p:sldId id="610" r:id="rId24"/>
    <p:sldId id="611" r:id="rId25"/>
    <p:sldId id="613" r:id="rId26"/>
    <p:sldId id="615" r:id="rId27"/>
    <p:sldId id="619" r:id="rId28"/>
    <p:sldId id="614" r:id="rId29"/>
    <p:sldId id="607" r:id="rId30"/>
    <p:sldId id="608" r:id="rId31"/>
    <p:sldId id="617" r:id="rId32"/>
    <p:sldId id="616" r:id="rId33"/>
  </p:sldIdLst>
  <p:sldSz cx="9144000" cy="6858000" type="screen4x3"/>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2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9E11"/>
    <a:srgbClr val="33CC17"/>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03" d="100"/>
          <a:sy n="103" d="100"/>
        </p:scale>
        <p:origin x="1854" y="102"/>
      </p:cViewPr>
      <p:guideLst>
        <p:guide orient="horz" pos="2024"/>
        <p:guide pos="2880"/>
      </p:guideLst>
    </p:cSldViewPr>
  </p:slideViewPr>
  <p:notesTextViewPr>
    <p:cViewPr>
      <p:scale>
        <a:sx n="1" d="1"/>
        <a:sy n="1" d="1"/>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dPt>
            <c:idx val="1"/>
            <c:invertIfNegative val="0"/>
            <c:bubble3D val="0"/>
            <c:spPr>
              <a:solidFill>
                <a:schemeClr val="accent2"/>
              </a:solidFill>
            </c:spPr>
            <c:extLst>
              <c:ext xmlns:c16="http://schemas.microsoft.com/office/drawing/2014/chart" uri="{C3380CC4-5D6E-409C-BE32-E72D297353CC}">
                <c16:uniqueId val="{00000001-8B03-482C-B81C-6B119E5DDFF9}"/>
              </c:ext>
            </c:extLst>
          </c:dPt>
          <c:dPt>
            <c:idx val="2"/>
            <c:invertIfNegative val="0"/>
            <c:bubble3D val="0"/>
            <c:spPr>
              <a:solidFill>
                <a:schemeClr val="accent3"/>
              </a:solidFill>
            </c:spPr>
            <c:extLst>
              <c:ext xmlns:c16="http://schemas.microsoft.com/office/drawing/2014/chart" uri="{C3380CC4-5D6E-409C-BE32-E72D297353CC}">
                <c16:uniqueId val="{00000003-8B03-482C-B81C-6B119E5DDFF9}"/>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'Gráfico 3 Caro'!$A$2:$A$5</c:f>
              <c:strCache>
                <c:ptCount val="4"/>
                <c:pt idx="0">
                  <c:v>2012 
n= 15</c:v>
                </c:pt>
                <c:pt idx="1">
                  <c:v>2013 
n= 18</c:v>
                </c:pt>
                <c:pt idx="2">
                  <c:v>2014 
n= 16</c:v>
                </c:pt>
                <c:pt idx="3">
                  <c:v>2015 
n= 9</c:v>
                </c:pt>
              </c:strCache>
            </c:strRef>
          </c:cat>
          <c:val>
            <c:numRef>
              <c:f>'Gráfico 3 Caro'!$B$2:$B$5</c:f>
              <c:numCache>
                <c:formatCode>General</c:formatCode>
                <c:ptCount val="4"/>
                <c:pt idx="0">
                  <c:v>240</c:v>
                </c:pt>
                <c:pt idx="1">
                  <c:v>205</c:v>
                </c:pt>
                <c:pt idx="2">
                  <c:v>139</c:v>
                </c:pt>
                <c:pt idx="3">
                  <c:v>57</c:v>
                </c:pt>
              </c:numCache>
            </c:numRef>
          </c:val>
          <c:extLst>
            <c:ext xmlns:c16="http://schemas.microsoft.com/office/drawing/2014/chart" uri="{C3380CC4-5D6E-409C-BE32-E72D297353CC}">
              <c16:uniqueId val="{00000004-8B03-482C-B81C-6B119E5DDFF9}"/>
            </c:ext>
          </c:extLst>
        </c:ser>
        <c:dLbls>
          <c:dLblPos val="outEnd"/>
          <c:showLegendKey val="0"/>
          <c:showVal val="1"/>
          <c:showCatName val="0"/>
          <c:showSerName val="0"/>
          <c:showPercent val="0"/>
          <c:showBubbleSize val="0"/>
        </c:dLbls>
        <c:gapWidth val="75"/>
        <c:overlap val="-25"/>
        <c:axId val="-2004364536"/>
        <c:axId val="-2000490392"/>
      </c:barChart>
      <c:catAx>
        <c:axId val="-2004364536"/>
        <c:scaling>
          <c:orientation val="minMax"/>
        </c:scaling>
        <c:delete val="0"/>
        <c:axPos val="b"/>
        <c:numFmt formatCode="General" sourceLinked="0"/>
        <c:majorTickMark val="none"/>
        <c:minorTickMark val="none"/>
        <c:tickLblPos val="nextTo"/>
        <c:crossAx val="-2000490392"/>
        <c:crosses val="autoZero"/>
        <c:auto val="1"/>
        <c:lblAlgn val="ctr"/>
        <c:lblOffset val="100"/>
        <c:noMultiLvlLbl val="0"/>
      </c:catAx>
      <c:valAx>
        <c:axId val="-2000490392"/>
        <c:scaling>
          <c:orientation val="minMax"/>
        </c:scaling>
        <c:delete val="0"/>
        <c:axPos val="l"/>
        <c:majorGridlines/>
        <c:numFmt formatCode="General" sourceLinked="1"/>
        <c:majorTickMark val="none"/>
        <c:minorTickMark val="none"/>
        <c:tickLblPos val="nextTo"/>
        <c:spPr>
          <a:ln w="9525">
            <a:noFill/>
          </a:ln>
        </c:spPr>
        <c:crossAx val="-2004364536"/>
        <c:crosses val="autoZero"/>
        <c:crossBetween val="between"/>
      </c:valAx>
      <c:spPr>
        <a:noFill/>
        <a:ln w="25400">
          <a:noFill/>
        </a:ln>
      </c:spPr>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MX" dirty="0"/>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E9A8004-0E8E-4E4E-ACC0-133C23F4D989}" type="datetimeFigureOut">
              <a:rPr lang="es-MX" smtClean="0"/>
              <a:t>17/11/2017</a:t>
            </a:fld>
            <a:endParaRPr lang="es-MX" dirty="0"/>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s-MX" dirty="0"/>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397B949-0611-409E-A682-E8C3805669DD}" type="slidenum">
              <a:rPr lang="es-MX" smtClean="0"/>
              <a:t>‹Nº›</a:t>
            </a:fld>
            <a:endParaRPr lang="es-MX" dirty="0"/>
          </a:p>
        </p:txBody>
      </p:sp>
    </p:spTree>
    <p:extLst>
      <p:ext uri="{BB962C8B-B14F-4D97-AF65-F5344CB8AC3E}">
        <p14:creationId xmlns:p14="http://schemas.microsoft.com/office/powerpoint/2010/main" val="1753365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8"/>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C704BEDF-0D33-4300-800D-28EBAFCFDC95}" type="datetimeFigureOut">
              <a:rPr lang="es-MX" smtClean="0"/>
              <a:t>17/11/2017</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8C4DF5BD-90CD-4ED2-993B-1E711672933A}" type="slidenum">
              <a:rPr lang="es-MX" smtClean="0"/>
              <a:t>‹Nº›</a:t>
            </a:fld>
            <a:endParaRPr lang="es-MX" dirty="0"/>
          </a:p>
        </p:txBody>
      </p:sp>
    </p:spTree>
    <p:extLst>
      <p:ext uri="{BB962C8B-B14F-4D97-AF65-F5344CB8AC3E}">
        <p14:creationId xmlns:p14="http://schemas.microsoft.com/office/powerpoint/2010/main" val="497088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1"/>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C704BEDF-0D33-4300-800D-28EBAFCFDC95}" type="datetimeFigureOut">
              <a:rPr lang="es-MX" smtClean="0"/>
              <a:t>17/11/2017</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8C4DF5BD-90CD-4ED2-993B-1E711672933A}" type="slidenum">
              <a:rPr lang="es-MX" smtClean="0"/>
              <a:t>‹Nº›</a:t>
            </a:fld>
            <a:endParaRPr lang="es-MX" dirty="0"/>
          </a:p>
        </p:txBody>
      </p:sp>
      <p:pic>
        <p:nvPicPr>
          <p:cNvPr id="8" name="7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975" y="157689"/>
            <a:ext cx="746428" cy="103173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04665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C704BEDF-0D33-4300-800D-28EBAFCFDC95}" type="datetimeFigureOut">
              <a:rPr lang="es-MX" smtClean="0"/>
              <a:t>17/11/2017</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8C4DF5BD-90CD-4ED2-993B-1E711672933A}" type="slidenum">
              <a:rPr lang="es-MX" smtClean="0"/>
              <a:t>‹Nº›</a:t>
            </a:fld>
            <a:endParaRPr lang="es-MX" dirty="0"/>
          </a:p>
        </p:txBody>
      </p:sp>
      <p:pic>
        <p:nvPicPr>
          <p:cNvPr id="7" name="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975" y="157689"/>
            <a:ext cx="746428" cy="103173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58430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41"/>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41"/>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C704BEDF-0D33-4300-800D-28EBAFCFDC95}" type="datetimeFigureOut">
              <a:rPr lang="es-MX" smtClean="0"/>
              <a:t>17/11/2017</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8C4DF5BD-90CD-4ED2-993B-1E711672933A}" type="slidenum">
              <a:rPr lang="es-MX" smtClean="0"/>
              <a:t>‹Nº›</a:t>
            </a:fld>
            <a:endParaRPr lang="es-MX" dirty="0"/>
          </a:p>
        </p:txBody>
      </p:sp>
    </p:spTree>
    <p:extLst>
      <p:ext uri="{BB962C8B-B14F-4D97-AF65-F5344CB8AC3E}">
        <p14:creationId xmlns:p14="http://schemas.microsoft.com/office/powerpoint/2010/main" val="2108274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1891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ólo el título">
    <p:spTree>
      <p:nvGrpSpPr>
        <p:cNvPr id="1" name=""/>
        <p:cNvGrpSpPr/>
        <p:nvPr/>
      </p:nvGrpSpPr>
      <p:grpSpPr>
        <a:xfrm>
          <a:off x="0" y="0"/>
          <a:ext cx="0" cy="0"/>
          <a:chOff x="0" y="0"/>
          <a:chExt cx="0" cy="0"/>
        </a:xfrm>
      </p:grpSpPr>
      <p:sp>
        <p:nvSpPr>
          <p:cNvPr id="3" name="Marcador de fecha 2"/>
          <p:cNvSpPr>
            <a:spLocks noGrp="1"/>
          </p:cNvSpPr>
          <p:nvPr>
            <p:ph type="dt" sz="half" idx="10"/>
          </p:nvPr>
        </p:nvSpPr>
        <p:spPr/>
        <p:txBody>
          <a:bodyPr/>
          <a:lstStyle/>
          <a:p>
            <a:fld id="{C704BEDF-0D33-4300-800D-28EBAFCFDC95}" type="datetimeFigureOut">
              <a:rPr lang="es-MX" smtClean="0"/>
              <a:t>17/11/2017</a:t>
            </a:fld>
            <a:endParaRPr lang="es-MX" dirty="0"/>
          </a:p>
        </p:txBody>
      </p:sp>
      <p:sp>
        <p:nvSpPr>
          <p:cNvPr id="4" name="Marcador de pie de página 3"/>
          <p:cNvSpPr>
            <a:spLocks noGrp="1"/>
          </p:cNvSpPr>
          <p:nvPr>
            <p:ph type="ftr" sz="quarter" idx="11"/>
          </p:nvPr>
        </p:nvSpPr>
        <p:spPr/>
        <p:txBody>
          <a:bodyPr/>
          <a:lstStyle/>
          <a:p>
            <a:endParaRPr lang="es-MX" dirty="0"/>
          </a:p>
        </p:txBody>
      </p:sp>
      <p:sp>
        <p:nvSpPr>
          <p:cNvPr id="5" name="Marcador de número de diapositiva 4"/>
          <p:cNvSpPr>
            <a:spLocks noGrp="1"/>
          </p:cNvSpPr>
          <p:nvPr>
            <p:ph type="sldNum" sz="quarter" idx="12"/>
          </p:nvPr>
        </p:nvSpPr>
        <p:spPr>
          <a:xfrm>
            <a:off x="8460432" y="6356353"/>
            <a:ext cx="648072" cy="365125"/>
          </a:xfrm>
          <a:prstGeom prst="rect">
            <a:avLst/>
          </a:prstGeom>
        </p:spPr>
        <p:txBody>
          <a:bodyPr/>
          <a:lstStyle/>
          <a:p>
            <a:fld id="{8C4DF5BD-90CD-4ED2-993B-1E711672933A}" type="slidenum">
              <a:rPr lang="es-MX" smtClean="0"/>
              <a:t>‹Nº›</a:t>
            </a:fld>
            <a:endParaRPr lang="es-MX" dirty="0"/>
          </a:p>
        </p:txBody>
      </p:sp>
      <p:cxnSp>
        <p:nvCxnSpPr>
          <p:cNvPr id="6" name="8 Conector recto"/>
          <p:cNvCxnSpPr/>
          <p:nvPr userDrawn="1"/>
        </p:nvCxnSpPr>
        <p:spPr>
          <a:xfrm>
            <a:off x="1115616" y="976918"/>
            <a:ext cx="7632848" cy="0"/>
          </a:xfrm>
          <a:prstGeom prst="line">
            <a:avLst/>
          </a:prstGeom>
          <a:ln w="127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7963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E8075CA4-6A76-DA46-B439-B99D97E9F2FA}" type="datetimeFigureOut">
              <a:rPr lang="es-ES" smtClean="0"/>
              <a:pPr/>
              <a:t>17/11/2017</a:t>
            </a:fld>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74D00D19-1835-FB45-9246-248B59EDA0D1}" type="slidenum">
              <a:rPr lang="es-ES" smtClean="0"/>
              <a:pPr/>
              <a:t>‹Nº›</a:t>
            </a:fld>
            <a:endParaRPr lang="es-ES" dirty="0"/>
          </a:p>
        </p:txBody>
      </p:sp>
    </p:spTree>
    <p:extLst>
      <p:ext uri="{BB962C8B-B14F-4D97-AF65-F5344CB8AC3E}">
        <p14:creationId xmlns:p14="http://schemas.microsoft.com/office/powerpoint/2010/main" val="1738563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C704BEDF-0D33-4300-800D-28EBAFCFDC95}" type="datetimeFigureOut">
              <a:rPr lang="es-MX" smtClean="0"/>
              <a:t>17/11/2017</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8C4DF5BD-90CD-4ED2-993B-1E711672933A}" type="slidenum">
              <a:rPr lang="es-MX" smtClean="0"/>
              <a:t>‹Nº›</a:t>
            </a:fld>
            <a:endParaRPr lang="es-MX" dirty="0"/>
          </a:p>
        </p:txBody>
      </p:sp>
    </p:spTree>
    <p:extLst>
      <p:ext uri="{BB962C8B-B14F-4D97-AF65-F5344CB8AC3E}">
        <p14:creationId xmlns:p14="http://schemas.microsoft.com/office/powerpoint/2010/main" val="3936163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C704BEDF-0D33-4300-800D-28EBAFCFDC95}" type="datetimeFigureOut">
              <a:rPr lang="es-MX" smtClean="0"/>
              <a:t>17/11/2017</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8C4DF5BD-90CD-4ED2-993B-1E711672933A}" type="slidenum">
              <a:rPr lang="es-MX" smtClean="0"/>
              <a:t>‹Nº›</a:t>
            </a:fld>
            <a:endParaRPr lang="es-MX" dirty="0"/>
          </a:p>
        </p:txBody>
      </p:sp>
    </p:spTree>
    <p:extLst>
      <p:ext uri="{BB962C8B-B14F-4D97-AF65-F5344CB8AC3E}">
        <p14:creationId xmlns:p14="http://schemas.microsoft.com/office/powerpoint/2010/main" val="2471762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C704BEDF-0D33-4300-800D-28EBAFCFDC95}" type="datetimeFigureOut">
              <a:rPr lang="es-MX" smtClean="0"/>
              <a:t>17/11/2017</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8C4DF5BD-90CD-4ED2-993B-1E711672933A}" type="slidenum">
              <a:rPr lang="es-MX" smtClean="0"/>
              <a:t>‹Nº›</a:t>
            </a:fld>
            <a:endParaRPr lang="es-MX" dirty="0"/>
          </a:p>
        </p:txBody>
      </p:sp>
    </p:spTree>
    <p:extLst>
      <p:ext uri="{BB962C8B-B14F-4D97-AF65-F5344CB8AC3E}">
        <p14:creationId xmlns:p14="http://schemas.microsoft.com/office/powerpoint/2010/main" val="1545732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C704BEDF-0D33-4300-800D-28EBAFCFDC95}" type="datetimeFigureOut">
              <a:rPr lang="es-MX" smtClean="0"/>
              <a:t>17/11/2017</a:t>
            </a:fld>
            <a:endParaRPr lang="es-MX" dirty="0"/>
          </a:p>
        </p:txBody>
      </p:sp>
      <p:sp>
        <p:nvSpPr>
          <p:cNvPr id="8" name="Marcador de pie de página 7"/>
          <p:cNvSpPr>
            <a:spLocks noGrp="1"/>
          </p:cNvSpPr>
          <p:nvPr>
            <p:ph type="ftr" sz="quarter" idx="11"/>
          </p:nvPr>
        </p:nvSpPr>
        <p:spPr/>
        <p:txBody>
          <a:bodyPr/>
          <a:lstStyle/>
          <a:p>
            <a:endParaRPr lang="es-MX" dirty="0"/>
          </a:p>
        </p:txBody>
      </p:sp>
      <p:sp>
        <p:nvSpPr>
          <p:cNvPr id="9" name="Marcador de número de diapositiva 8"/>
          <p:cNvSpPr>
            <a:spLocks noGrp="1"/>
          </p:cNvSpPr>
          <p:nvPr>
            <p:ph type="sldNum" sz="quarter" idx="12"/>
          </p:nvPr>
        </p:nvSpPr>
        <p:spPr/>
        <p:txBody>
          <a:bodyPr/>
          <a:lstStyle/>
          <a:p>
            <a:fld id="{8C4DF5BD-90CD-4ED2-993B-1E711672933A}" type="slidenum">
              <a:rPr lang="es-MX" smtClean="0"/>
              <a:t>‹Nº›</a:t>
            </a:fld>
            <a:endParaRPr lang="es-MX" dirty="0"/>
          </a:p>
        </p:txBody>
      </p:sp>
    </p:spTree>
    <p:extLst>
      <p:ext uri="{BB962C8B-B14F-4D97-AF65-F5344CB8AC3E}">
        <p14:creationId xmlns:p14="http://schemas.microsoft.com/office/powerpoint/2010/main" val="1728234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C704BEDF-0D33-4300-800D-28EBAFCFDC95}" type="datetimeFigureOut">
              <a:rPr lang="es-MX" smtClean="0"/>
              <a:t>17/11/2017</a:t>
            </a:fld>
            <a:endParaRPr lang="es-MX" dirty="0"/>
          </a:p>
        </p:txBody>
      </p:sp>
      <p:sp>
        <p:nvSpPr>
          <p:cNvPr id="4" name="Marcador de pie de página 3"/>
          <p:cNvSpPr>
            <a:spLocks noGrp="1"/>
          </p:cNvSpPr>
          <p:nvPr>
            <p:ph type="ftr" sz="quarter" idx="11"/>
          </p:nvPr>
        </p:nvSpPr>
        <p:spPr/>
        <p:txBody>
          <a:bodyPr/>
          <a:lstStyle/>
          <a:p>
            <a:endParaRPr lang="es-MX" dirty="0"/>
          </a:p>
        </p:txBody>
      </p:sp>
      <p:sp>
        <p:nvSpPr>
          <p:cNvPr id="5" name="Marcador de número de diapositiva 4"/>
          <p:cNvSpPr>
            <a:spLocks noGrp="1"/>
          </p:cNvSpPr>
          <p:nvPr>
            <p:ph type="sldNum" sz="quarter" idx="12"/>
          </p:nvPr>
        </p:nvSpPr>
        <p:spPr/>
        <p:txBody>
          <a:bodyPr/>
          <a:lstStyle/>
          <a:p>
            <a:fld id="{8C4DF5BD-90CD-4ED2-993B-1E711672933A}" type="slidenum">
              <a:rPr lang="es-MX" smtClean="0"/>
              <a:t>‹Nº›</a:t>
            </a:fld>
            <a:endParaRPr lang="es-MX" dirty="0"/>
          </a:p>
        </p:txBody>
      </p:sp>
    </p:spTree>
    <p:extLst>
      <p:ext uri="{BB962C8B-B14F-4D97-AF65-F5344CB8AC3E}">
        <p14:creationId xmlns:p14="http://schemas.microsoft.com/office/powerpoint/2010/main" val="3004260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C704BEDF-0D33-4300-800D-28EBAFCFDC95}" type="datetimeFigureOut">
              <a:rPr lang="es-MX" smtClean="0"/>
              <a:t>17/11/2017</a:t>
            </a:fld>
            <a:endParaRPr lang="es-MX" dirty="0"/>
          </a:p>
        </p:txBody>
      </p:sp>
      <p:sp>
        <p:nvSpPr>
          <p:cNvPr id="4" name="Marcador de pie de página 3"/>
          <p:cNvSpPr>
            <a:spLocks noGrp="1"/>
          </p:cNvSpPr>
          <p:nvPr>
            <p:ph type="ftr" sz="quarter" idx="11"/>
          </p:nvPr>
        </p:nvSpPr>
        <p:spPr/>
        <p:txBody>
          <a:bodyPr/>
          <a:lstStyle/>
          <a:p>
            <a:endParaRPr lang="es-MX" dirty="0"/>
          </a:p>
        </p:txBody>
      </p:sp>
      <p:sp>
        <p:nvSpPr>
          <p:cNvPr id="5" name="Marcador de número de diapositiva 4"/>
          <p:cNvSpPr>
            <a:spLocks noGrp="1"/>
          </p:cNvSpPr>
          <p:nvPr>
            <p:ph type="sldNum" sz="quarter" idx="12"/>
          </p:nvPr>
        </p:nvSpPr>
        <p:spPr/>
        <p:txBody>
          <a:bodyPr/>
          <a:lstStyle/>
          <a:p>
            <a:fld id="{8C4DF5BD-90CD-4ED2-993B-1E711672933A}" type="slidenum">
              <a:rPr lang="es-MX" smtClean="0"/>
              <a:t>‹Nº›</a:t>
            </a:fld>
            <a:endParaRPr lang="es-MX" dirty="0"/>
          </a:p>
        </p:txBody>
      </p:sp>
      <p:pic>
        <p:nvPicPr>
          <p:cNvPr id="6" name="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975" y="157689"/>
            <a:ext cx="746428" cy="103173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12110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4"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3"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C704BEDF-0D33-4300-800D-28EBAFCFDC95}" type="datetimeFigureOut">
              <a:rPr lang="es-MX" smtClean="0"/>
              <a:t>17/11/2017</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8C4DF5BD-90CD-4ED2-993B-1E711672933A}" type="slidenum">
              <a:rPr lang="es-MX" smtClean="0"/>
              <a:t>‹Nº›</a:t>
            </a:fld>
            <a:endParaRPr lang="es-MX" dirty="0"/>
          </a:p>
        </p:txBody>
      </p:sp>
      <p:pic>
        <p:nvPicPr>
          <p:cNvPr id="8" name="7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975" y="157689"/>
            <a:ext cx="746428" cy="103173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76492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dirty="0"/>
              <a:t>Clic para editar título</a:t>
            </a:r>
            <a:endParaRPr lang="es-ES" dirty="0"/>
          </a:p>
        </p:txBody>
      </p:sp>
      <p:sp>
        <p:nvSpPr>
          <p:cNvPr id="3" name="Marcador de texto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4" name="Marcador de fecha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04BEDF-0D33-4300-800D-28EBAFCFDC95}" type="datetimeFigureOut">
              <a:rPr lang="es-MX" smtClean="0"/>
              <a:t>17/11/2017</a:t>
            </a:fld>
            <a:endParaRPr lang="es-MX" dirty="0"/>
          </a:p>
        </p:txBody>
      </p:sp>
      <p:sp>
        <p:nvSpPr>
          <p:cNvPr id="5" name="Marcador de pie de página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Marcador de número de diapositiva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4DF5BD-90CD-4ED2-993B-1E711672933A}" type="slidenum">
              <a:rPr lang="es-MX" smtClean="0"/>
              <a:t>‹Nº›</a:t>
            </a:fld>
            <a:endParaRPr lang="es-MX" dirty="0"/>
          </a:p>
        </p:txBody>
      </p:sp>
      <p:pic>
        <p:nvPicPr>
          <p:cNvPr id="8" name="Imagen 7" descr="logo ANUIES.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67544" y="260648"/>
            <a:ext cx="726405" cy="914127"/>
          </a:xfrm>
          <a:prstGeom prst="rect">
            <a:avLst/>
          </a:prstGeom>
        </p:spPr>
      </p:pic>
    </p:spTree>
    <p:extLst>
      <p:ext uri="{BB962C8B-B14F-4D97-AF65-F5344CB8AC3E}">
        <p14:creationId xmlns:p14="http://schemas.microsoft.com/office/powerpoint/2010/main" val="793844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6" r:id="rId13"/>
    <p:sldLayoutId id="2147483677"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emf"/><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emf"/><Relationship Id="rId9"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txBox="1">
            <a:spLocks/>
          </p:cNvSpPr>
          <p:nvPr/>
        </p:nvSpPr>
        <p:spPr>
          <a:xfrm>
            <a:off x="518864" y="1628800"/>
            <a:ext cx="8229600" cy="187220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s-MX" sz="2800" b="1" dirty="0">
              <a:solidFill>
                <a:schemeClr val="tx1">
                  <a:lumMod val="65000"/>
                  <a:lumOff val="35000"/>
                </a:schemeClr>
              </a:solidFill>
            </a:endParaRPr>
          </a:p>
          <a:p>
            <a:r>
              <a:rPr lang="es-ES_tradnl" sz="3000" b="1" dirty="0"/>
              <a:t>“LA TRANSPARENCIA Y LA RENDICIÓN DE CUENTAS, AUTONOMÍA CON RESPONSABILIDAD”</a:t>
            </a:r>
            <a:endParaRPr lang="es-ES_tradnl" sz="3000" dirty="0"/>
          </a:p>
          <a:p>
            <a:pPr algn="r">
              <a:spcBef>
                <a:spcPts val="0"/>
              </a:spcBef>
            </a:pPr>
            <a:endParaRPr lang="es-ES" sz="1000" b="1" dirty="0">
              <a:solidFill>
                <a:schemeClr val="tx1">
                  <a:lumMod val="65000"/>
                  <a:lumOff val="35000"/>
                </a:schemeClr>
              </a:solidFill>
            </a:endParaRPr>
          </a:p>
          <a:p>
            <a:pPr algn="r">
              <a:spcBef>
                <a:spcPts val="0"/>
              </a:spcBef>
            </a:pPr>
            <a:endParaRPr lang="es-ES" sz="800" dirty="0">
              <a:solidFill>
                <a:schemeClr val="tx1">
                  <a:lumMod val="65000"/>
                  <a:lumOff val="35000"/>
                </a:schemeClr>
              </a:solidFill>
            </a:endParaRPr>
          </a:p>
          <a:p>
            <a:pPr algn="r">
              <a:spcBef>
                <a:spcPts val="0"/>
              </a:spcBef>
            </a:pPr>
            <a:endParaRPr lang="es-ES" sz="800" dirty="0">
              <a:solidFill>
                <a:schemeClr val="tx1">
                  <a:lumMod val="65000"/>
                  <a:lumOff val="35000"/>
                </a:schemeClr>
              </a:solidFill>
            </a:endParaRPr>
          </a:p>
          <a:p>
            <a:pPr algn="r">
              <a:spcBef>
                <a:spcPts val="0"/>
              </a:spcBef>
            </a:pPr>
            <a:endParaRPr lang="es-ES" sz="800" dirty="0">
              <a:solidFill>
                <a:schemeClr val="tx1">
                  <a:lumMod val="65000"/>
                  <a:lumOff val="35000"/>
                </a:schemeClr>
              </a:solidFill>
            </a:endParaRPr>
          </a:p>
          <a:p>
            <a:pPr algn="r">
              <a:spcBef>
                <a:spcPts val="0"/>
              </a:spcBef>
            </a:pPr>
            <a:r>
              <a:rPr lang="es-ES" sz="2800" dirty="0"/>
              <a:t>Dr. Roberto </a:t>
            </a:r>
            <a:r>
              <a:rPr lang="es-ES" sz="2800" dirty="0" err="1"/>
              <a:t>Villers</a:t>
            </a:r>
            <a:r>
              <a:rPr lang="es-ES" sz="2800" dirty="0"/>
              <a:t> </a:t>
            </a:r>
            <a:r>
              <a:rPr lang="es-ES" sz="2800" dirty="0" err="1"/>
              <a:t>Aispuro</a:t>
            </a:r>
            <a:endParaRPr lang="es-ES" sz="2800" dirty="0"/>
          </a:p>
          <a:p>
            <a:pPr algn="r">
              <a:spcBef>
                <a:spcPts val="0"/>
              </a:spcBef>
            </a:pPr>
            <a:r>
              <a:rPr lang="es-ES" sz="2800" dirty="0"/>
              <a:t>Director General Académico. ANUIES</a:t>
            </a:r>
          </a:p>
          <a:p>
            <a:pPr algn="r">
              <a:spcBef>
                <a:spcPts val="0"/>
              </a:spcBef>
            </a:pPr>
            <a:endParaRPr lang="es-ES" sz="2800" dirty="0"/>
          </a:p>
          <a:p>
            <a:pPr algn="r">
              <a:spcBef>
                <a:spcPts val="0"/>
              </a:spcBef>
            </a:pPr>
            <a:endParaRPr lang="es-ES" sz="2800" b="1" dirty="0">
              <a:solidFill>
                <a:schemeClr val="tx1">
                  <a:lumMod val="65000"/>
                  <a:lumOff val="35000"/>
                </a:schemeClr>
              </a:solidFill>
            </a:endParaRPr>
          </a:p>
        </p:txBody>
      </p:sp>
      <p:sp>
        <p:nvSpPr>
          <p:cNvPr id="2" name="Rectángulo 1"/>
          <p:cNvSpPr/>
          <p:nvPr/>
        </p:nvSpPr>
        <p:spPr>
          <a:xfrm>
            <a:off x="179512" y="5355213"/>
            <a:ext cx="8856984" cy="1323439"/>
          </a:xfrm>
          <a:prstGeom prst="rect">
            <a:avLst/>
          </a:prstGeom>
        </p:spPr>
        <p:txBody>
          <a:bodyPr wrap="square">
            <a:spAutoFit/>
          </a:bodyPr>
          <a:lstStyle/>
          <a:p>
            <a:pPr algn="ctr"/>
            <a:r>
              <a:rPr lang="es-ES" sz="3200" baseline="30000" dirty="0"/>
              <a:t>CONGRESO NACIONAL DE UNIVERSIDADES</a:t>
            </a:r>
          </a:p>
          <a:p>
            <a:pPr algn="ctr"/>
            <a:r>
              <a:rPr lang="es-ES" sz="3200" baseline="30000" dirty="0"/>
              <a:t>De cara a la transparencia y rendición de cuentas </a:t>
            </a:r>
          </a:p>
          <a:p>
            <a:pPr algn="ctr"/>
            <a:endParaRPr lang="es-ES" sz="2800" baseline="30000" dirty="0"/>
          </a:p>
          <a:p>
            <a:pPr algn="ctr"/>
            <a:r>
              <a:rPr lang="es-ES" sz="2800" baseline="30000" dirty="0"/>
              <a:t>Acapulco, Guerrero, 17 de noviembre de 2017</a:t>
            </a:r>
            <a:endParaRPr lang="es-ES" sz="2800" dirty="0"/>
          </a:p>
        </p:txBody>
      </p:sp>
    </p:spTree>
    <p:extLst>
      <p:ext uri="{BB962C8B-B14F-4D97-AF65-F5344CB8AC3E}">
        <p14:creationId xmlns:p14="http://schemas.microsoft.com/office/powerpoint/2010/main" val="1554133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526068" y="1351764"/>
            <a:ext cx="8081160" cy="4813540"/>
          </a:xfrm>
          <a:prstGeom prst="rect">
            <a:avLst/>
          </a:prstGeom>
          <a:noFill/>
        </p:spPr>
        <p:txBody>
          <a:bodyPr vert="horz" lIns="91440" tIns="45720" rIns="91440" bIns="45720" rtlCol="0">
            <a:normAutofit fontScale="925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Aft>
                <a:spcPts val="600"/>
              </a:spcAft>
              <a:buSzPct val="130000"/>
              <a:defRPr/>
            </a:pPr>
            <a:r>
              <a:rPr lang="es-MX" sz="2400" b="1" dirty="0">
                <a:solidFill>
                  <a:schemeClr val="tx1"/>
                </a:solidFill>
              </a:rPr>
              <a:t>Hacia un nuevo ciclo de políticas</a:t>
            </a:r>
          </a:p>
          <a:p>
            <a:pPr marL="447675" lvl="2" algn="l">
              <a:spcBef>
                <a:spcPts val="1200"/>
              </a:spcBef>
              <a:spcAft>
                <a:spcPts val="600"/>
              </a:spcAft>
              <a:buSzPct val="130000"/>
              <a:tabLst>
                <a:tab pos="895350" algn="l"/>
              </a:tabLst>
              <a:defRPr/>
            </a:pPr>
            <a:r>
              <a:rPr lang="es-ES_tradnl" dirty="0">
                <a:solidFill>
                  <a:schemeClr val="tx1"/>
                </a:solidFill>
              </a:rPr>
              <a:t>Es necesario construir una política de Educación Superior:</a:t>
            </a:r>
          </a:p>
          <a:p>
            <a:pPr marL="1257300" lvl="3" indent="-266700" algn="l">
              <a:spcAft>
                <a:spcPts val="600"/>
              </a:spcAft>
              <a:buSzPct val="130000"/>
              <a:buFont typeface="Arial" pitchFamily="34" charset="0"/>
              <a:buChar char="•"/>
              <a:defRPr/>
            </a:pPr>
            <a:r>
              <a:rPr lang="es-ES_tradnl" sz="2400" dirty="0">
                <a:solidFill>
                  <a:schemeClr val="tx1"/>
                </a:solidFill>
              </a:rPr>
              <a:t>Con visión de Estado.</a:t>
            </a:r>
          </a:p>
          <a:p>
            <a:pPr marL="1257300" lvl="3" indent="-266700" algn="l">
              <a:spcAft>
                <a:spcPts val="600"/>
              </a:spcAft>
              <a:buSzPct val="130000"/>
              <a:buFont typeface="Arial" pitchFamily="34" charset="0"/>
              <a:buChar char="•"/>
              <a:defRPr/>
            </a:pPr>
            <a:r>
              <a:rPr lang="es-ES_tradnl" sz="2400" dirty="0">
                <a:solidFill>
                  <a:schemeClr val="tx1"/>
                </a:solidFill>
              </a:rPr>
              <a:t>Con enfoques de calidad, equidad y cobertura renovados, distintos a los aplicados en las últimas dos décadas.</a:t>
            </a:r>
          </a:p>
          <a:p>
            <a:pPr marL="1257300" lvl="3" indent="-266700" algn="l">
              <a:spcAft>
                <a:spcPts val="600"/>
              </a:spcAft>
              <a:buSzPct val="130000"/>
              <a:buFont typeface="Arial" pitchFamily="34" charset="0"/>
              <a:buChar char="•"/>
              <a:defRPr/>
            </a:pPr>
            <a:r>
              <a:rPr lang="es-ES_tradnl" sz="2400" dirty="0">
                <a:solidFill>
                  <a:schemeClr val="tx1"/>
                </a:solidFill>
              </a:rPr>
              <a:t>Con mayor eficacia y articulación entre las estrategias alineadas con los subsistemas de ES, investigación científica y humanística, e innovación tecnológica.</a:t>
            </a:r>
          </a:p>
          <a:p>
            <a:pPr marL="1257300" lvl="3" indent="-266700" algn="l">
              <a:spcAft>
                <a:spcPts val="600"/>
              </a:spcAft>
              <a:buSzPct val="130000"/>
              <a:buFont typeface="Arial" pitchFamily="34" charset="0"/>
              <a:buChar char="•"/>
              <a:defRPr/>
            </a:pPr>
            <a:r>
              <a:rPr lang="es-ES_tradnl" sz="2400" dirty="0">
                <a:solidFill>
                  <a:schemeClr val="tx1"/>
                </a:solidFill>
              </a:rPr>
              <a:t>Articuladas en torno al eje de la inclusión con responsabilidad social.</a:t>
            </a:r>
          </a:p>
          <a:p>
            <a:pPr marL="1257300" lvl="3" indent="-266700" algn="l">
              <a:spcAft>
                <a:spcPts val="600"/>
              </a:spcAft>
              <a:buSzPct val="130000"/>
              <a:buFont typeface="Arial" pitchFamily="34" charset="0"/>
              <a:buChar char="•"/>
              <a:defRPr/>
            </a:pPr>
            <a:r>
              <a:rPr lang="es-ES_tradnl" sz="2400" dirty="0">
                <a:solidFill>
                  <a:srgbClr val="FF0000"/>
                </a:solidFill>
              </a:rPr>
              <a:t>Transparencia y rendición de cuentas</a:t>
            </a:r>
          </a:p>
          <a:p>
            <a:pPr marL="265113" indent="-265113" algn="just">
              <a:buFont typeface="Wingdings" panose="05000000000000000000" pitchFamily="2" charset="2"/>
              <a:buChar char="§"/>
            </a:pPr>
            <a:endParaRPr lang="es-MX" sz="2200" dirty="0">
              <a:solidFill>
                <a:schemeClr val="tx1"/>
              </a:solidFill>
            </a:endParaRPr>
          </a:p>
        </p:txBody>
      </p:sp>
      <p:cxnSp>
        <p:nvCxnSpPr>
          <p:cNvPr id="8" name="7 Conector recto"/>
          <p:cNvCxnSpPr/>
          <p:nvPr/>
        </p:nvCxnSpPr>
        <p:spPr>
          <a:xfrm>
            <a:off x="395536" y="6165304"/>
            <a:ext cx="8568952" cy="0"/>
          </a:xfrm>
          <a:prstGeom prst="line">
            <a:avLst/>
          </a:prstGeom>
          <a:ln w="9525"/>
          <a:effectLst/>
        </p:spPr>
        <p:style>
          <a:lnRef idx="2">
            <a:schemeClr val="accent1"/>
          </a:lnRef>
          <a:fillRef idx="0">
            <a:schemeClr val="accent1"/>
          </a:fillRef>
          <a:effectRef idx="1">
            <a:schemeClr val="accent1"/>
          </a:effectRef>
          <a:fontRef idx="minor">
            <a:schemeClr val="tx1"/>
          </a:fontRef>
        </p:style>
      </p:cxnSp>
      <p:sp>
        <p:nvSpPr>
          <p:cNvPr id="6" name="1 Título"/>
          <p:cNvSpPr txBox="1">
            <a:spLocks/>
          </p:cNvSpPr>
          <p:nvPr/>
        </p:nvSpPr>
        <p:spPr>
          <a:xfrm>
            <a:off x="1043608" y="389114"/>
            <a:ext cx="7563619" cy="6080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2400" b="1" dirty="0">
                <a:solidFill>
                  <a:srgbClr val="990000"/>
                </a:solidFill>
              </a:rPr>
              <a:t>Documento ANUIES</a:t>
            </a:r>
          </a:p>
          <a:p>
            <a:r>
              <a:rPr lang="es-MX" sz="2400" b="1" dirty="0">
                <a:solidFill>
                  <a:srgbClr val="990000"/>
                </a:solidFill>
              </a:rPr>
              <a:t>Inclusión con Responsabilidad Social</a:t>
            </a:r>
          </a:p>
        </p:txBody>
      </p:sp>
    </p:spTree>
    <p:extLst>
      <p:ext uri="{BB962C8B-B14F-4D97-AF65-F5344CB8AC3E}">
        <p14:creationId xmlns:p14="http://schemas.microsoft.com/office/powerpoint/2010/main" val="297213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395536" y="2287868"/>
            <a:ext cx="8217044" cy="5029564"/>
          </a:xfrm>
          <a:prstGeom prst="rect">
            <a:avLst/>
          </a:prstGeom>
          <a:noFill/>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a:r>
              <a:rPr lang="es-MX" sz="2400" dirty="0">
                <a:solidFill>
                  <a:schemeClr val="tx1"/>
                </a:solidFill>
              </a:rPr>
              <a:t>Reforma de Córdoba 1918. Democratización y Autonomía</a:t>
            </a:r>
          </a:p>
          <a:p>
            <a:pPr algn="just"/>
            <a:endParaRPr lang="es-MX" sz="2400" dirty="0">
              <a:solidFill>
                <a:schemeClr val="tx1"/>
              </a:solidFill>
            </a:endParaRPr>
          </a:p>
          <a:p>
            <a:pPr algn="just"/>
            <a:r>
              <a:rPr lang="es-MX" sz="2400" dirty="0">
                <a:solidFill>
                  <a:schemeClr val="tx1"/>
                </a:solidFill>
              </a:rPr>
              <a:t>Ley Orgánica UNAM (1945)</a:t>
            </a:r>
          </a:p>
          <a:p>
            <a:pPr algn="just"/>
            <a:endParaRPr lang="es-MX" sz="2400" dirty="0">
              <a:solidFill>
                <a:schemeClr val="tx1"/>
              </a:solidFill>
            </a:endParaRPr>
          </a:p>
          <a:p>
            <a:pPr algn="just"/>
            <a:r>
              <a:rPr lang="es-MX" sz="2400" dirty="0">
                <a:solidFill>
                  <a:schemeClr val="tx1"/>
                </a:solidFill>
              </a:rPr>
              <a:t>Autonomía de UPEs en leyes orgánicas.</a:t>
            </a:r>
          </a:p>
          <a:p>
            <a:pPr algn="just"/>
            <a:endParaRPr lang="es-MX" sz="2400" dirty="0">
              <a:solidFill>
                <a:schemeClr val="tx1"/>
              </a:solidFill>
            </a:endParaRPr>
          </a:p>
          <a:p>
            <a:pPr algn="just"/>
            <a:r>
              <a:rPr lang="es-MX" sz="2400" dirty="0">
                <a:solidFill>
                  <a:schemeClr val="tx1"/>
                </a:solidFill>
              </a:rPr>
              <a:t>Autonomía de rango constitucional (1980)</a:t>
            </a:r>
          </a:p>
          <a:p>
            <a:pPr algn="just"/>
            <a:endParaRPr lang="es-MX" sz="2400" dirty="0">
              <a:solidFill>
                <a:schemeClr val="tx1"/>
              </a:solidFill>
            </a:endParaRPr>
          </a:p>
        </p:txBody>
      </p:sp>
      <p:sp>
        <p:nvSpPr>
          <p:cNvPr id="7" name="1 Título"/>
          <p:cNvSpPr txBox="1">
            <a:spLocks/>
          </p:cNvSpPr>
          <p:nvPr/>
        </p:nvSpPr>
        <p:spPr>
          <a:xfrm>
            <a:off x="1398135" y="341813"/>
            <a:ext cx="6685808" cy="6080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s-MX" sz="2800" b="1" dirty="0">
              <a:solidFill>
                <a:srgbClr val="990000"/>
              </a:solidFill>
            </a:endParaRPr>
          </a:p>
        </p:txBody>
      </p:sp>
      <p:sp>
        <p:nvSpPr>
          <p:cNvPr id="6" name="Rectángulo 5"/>
          <p:cNvSpPr/>
          <p:nvPr/>
        </p:nvSpPr>
        <p:spPr>
          <a:xfrm>
            <a:off x="395536" y="1268760"/>
            <a:ext cx="8208912" cy="523220"/>
          </a:xfrm>
          <a:prstGeom prst="rect">
            <a:avLst/>
          </a:prstGeom>
        </p:spPr>
        <p:txBody>
          <a:bodyPr wrap="square">
            <a:spAutoFit/>
          </a:bodyPr>
          <a:lstStyle/>
          <a:p>
            <a:pPr algn="ctr"/>
            <a:r>
              <a:rPr lang="es-ES_tradnl" sz="2800" b="1" dirty="0">
                <a:solidFill>
                  <a:srgbClr val="800000"/>
                </a:solidFill>
              </a:rPr>
              <a:t>La Autonomía Universitaria en México</a:t>
            </a:r>
            <a:endParaRPr lang="es-ES_tradnl" sz="2800" dirty="0">
              <a:solidFill>
                <a:srgbClr val="800000"/>
              </a:solidFill>
            </a:endParaRPr>
          </a:p>
        </p:txBody>
      </p:sp>
    </p:spTree>
    <p:extLst>
      <p:ext uri="{BB962C8B-B14F-4D97-AF65-F5344CB8AC3E}">
        <p14:creationId xmlns:p14="http://schemas.microsoft.com/office/powerpoint/2010/main" val="204899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CuadroTexto 2"/>
          <p:cNvSpPr txBox="1"/>
          <p:nvPr/>
        </p:nvSpPr>
        <p:spPr>
          <a:xfrm>
            <a:off x="323528" y="1991737"/>
            <a:ext cx="8496944" cy="4893647"/>
          </a:xfrm>
          <a:prstGeom prst="rect">
            <a:avLst/>
          </a:prstGeom>
          <a:noFill/>
        </p:spPr>
        <p:txBody>
          <a:bodyPr wrap="square" rtlCol="0">
            <a:spAutoFit/>
          </a:bodyPr>
          <a:lstStyle/>
          <a:p>
            <a:r>
              <a:rPr lang="es-ES_tradnl" sz="2400" dirty="0"/>
              <a:t>VII. Las universidades (…) tendrán la facultad y la responsabilidad de </a:t>
            </a:r>
            <a:r>
              <a:rPr lang="es-ES_tradnl" sz="2400" dirty="0">
                <a:solidFill>
                  <a:srgbClr val="800000"/>
                </a:solidFill>
              </a:rPr>
              <a:t>gobernarse a sí mismas</a:t>
            </a:r>
            <a:r>
              <a:rPr lang="es-ES_tradnl" sz="2400" dirty="0"/>
              <a:t>; realizarán sus fines de educar, investigar y difundir la cultura (…), respetando </a:t>
            </a:r>
            <a:r>
              <a:rPr lang="es-ES_tradnl" sz="2400" dirty="0">
                <a:solidFill>
                  <a:srgbClr val="800000"/>
                </a:solidFill>
              </a:rPr>
              <a:t>la libertad </a:t>
            </a:r>
            <a:r>
              <a:rPr lang="es-ES_tradnl" sz="2400" dirty="0"/>
              <a:t>de cátedra e investigación y de libre examen y discusión de las ideas; </a:t>
            </a:r>
            <a:r>
              <a:rPr lang="es-ES_tradnl" sz="2400" dirty="0">
                <a:solidFill>
                  <a:srgbClr val="800000"/>
                </a:solidFill>
              </a:rPr>
              <a:t>determinarán sus planes y programas</a:t>
            </a:r>
            <a:r>
              <a:rPr lang="es-ES_tradnl" sz="2400" dirty="0"/>
              <a:t>; fijarán los términos de ingreso, promoción y permanencia de su </a:t>
            </a:r>
            <a:r>
              <a:rPr lang="es-ES_tradnl" sz="2400" dirty="0">
                <a:solidFill>
                  <a:srgbClr val="800000"/>
                </a:solidFill>
              </a:rPr>
              <a:t>personal académico</a:t>
            </a:r>
            <a:r>
              <a:rPr lang="es-ES_tradnl" sz="2400" dirty="0"/>
              <a:t>; y </a:t>
            </a:r>
            <a:r>
              <a:rPr lang="es-ES_tradnl" sz="2400" dirty="0">
                <a:solidFill>
                  <a:srgbClr val="800000"/>
                </a:solidFill>
              </a:rPr>
              <a:t>administrarán su patrimonio</a:t>
            </a:r>
            <a:r>
              <a:rPr lang="es-ES_tradnl" sz="2400" dirty="0"/>
              <a:t>. Las </a:t>
            </a:r>
            <a:r>
              <a:rPr lang="es-ES_tradnl" sz="2400" dirty="0">
                <a:solidFill>
                  <a:srgbClr val="800000"/>
                </a:solidFill>
              </a:rPr>
              <a:t>relaciones laborales</a:t>
            </a:r>
            <a:r>
              <a:rPr lang="es-ES_tradnl" sz="2400" dirty="0"/>
              <a:t>, tanto del personal académico como del administrativo, se normarán por el Apartado A del Artículo 123 de esta Constitución… de manera que concuerden con la autonomía, la libertad de cátedra e investigación y los fines de las instituciones a que esta fracción se refiere. </a:t>
            </a:r>
          </a:p>
          <a:p>
            <a:endParaRPr lang="es-ES" sz="2400" dirty="0"/>
          </a:p>
        </p:txBody>
      </p:sp>
      <p:sp>
        <p:nvSpPr>
          <p:cNvPr id="4" name="1 Título"/>
          <p:cNvSpPr txBox="1">
            <a:spLocks/>
          </p:cNvSpPr>
          <p:nvPr/>
        </p:nvSpPr>
        <p:spPr>
          <a:xfrm>
            <a:off x="457200" y="1061864"/>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2800" dirty="0">
                <a:solidFill>
                  <a:srgbClr val="A50021"/>
                </a:solidFill>
              </a:rPr>
              <a:t>Artículo 3º. Constitucional.</a:t>
            </a:r>
          </a:p>
        </p:txBody>
      </p:sp>
    </p:spTree>
    <p:extLst>
      <p:ext uri="{BB962C8B-B14F-4D97-AF65-F5344CB8AC3E}">
        <p14:creationId xmlns:p14="http://schemas.microsoft.com/office/powerpoint/2010/main" val="4276826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845840"/>
            <a:ext cx="8229600" cy="1143000"/>
          </a:xfrm>
        </p:spPr>
        <p:txBody>
          <a:bodyPr>
            <a:normAutofit/>
          </a:bodyPr>
          <a:lstStyle/>
          <a:p>
            <a:r>
              <a:rPr lang="es-MX" altLang="es-MX" sz="2800" dirty="0">
                <a:solidFill>
                  <a:srgbClr val="780000"/>
                </a:solidFill>
                <a:latin typeface="Arial Narrow" pitchFamily="34" charset="0"/>
              </a:rPr>
              <a:t>Autonomía Constitucional</a:t>
            </a:r>
            <a:endParaRPr lang="es-ES" sz="2800" dirty="0"/>
          </a:p>
        </p:txBody>
      </p:sp>
      <p:sp>
        <p:nvSpPr>
          <p:cNvPr id="3" name="Marcador de contenido 2"/>
          <p:cNvSpPr>
            <a:spLocks noGrp="1"/>
          </p:cNvSpPr>
          <p:nvPr>
            <p:ph idx="1"/>
          </p:nvPr>
        </p:nvSpPr>
        <p:spPr>
          <a:xfrm>
            <a:off x="179512" y="1639341"/>
            <a:ext cx="8784976" cy="4525963"/>
          </a:xfrm>
        </p:spPr>
        <p:txBody>
          <a:bodyPr>
            <a:noAutofit/>
          </a:bodyPr>
          <a:lstStyle/>
          <a:p>
            <a:pPr marL="0" indent="0">
              <a:buNone/>
            </a:pPr>
            <a:r>
              <a:rPr lang="es-ES_tradnl" sz="2400" dirty="0"/>
              <a:t>La autonomía constitucional se traduce en las siguientes facultades: que las universidades tienen para atender distintas funciones:</a:t>
            </a:r>
          </a:p>
          <a:p>
            <a:pPr lvl="0"/>
            <a:r>
              <a:rPr lang="es-ES_tradnl" sz="2400" b="1" dirty="0">
                <a:solidFill>
                  <a:srgbClr val="800000"/>
                </a:solidFill>
              </a:rPr>
              <a:t>Autorregulación</a:t>
            </a:r>
            <a:r>
              <a:rPr lang="es-ES_tradnl" sz="2400" dirty="0">
                <a:solidFill>
                  <a:srgbClr val="800000"/>
                </a:solidFill>
              </a:rPr>
              <a:t>: </a:t>
            </a:r>
            <a:r>
              <a:rPr lang="es-ES_tradnl" sz="2400" dirty="0"/>
              <a:t>potestad de formular y aprobar internamente la legislación y la normatividad que regula sus relaciones internas, sin contravenir el orden jurídico nacional. </a:t>
            </a:r>
          </a:p>
          <a:p>
            <a:pPr lvl="0"/>
            <a:r>
              <a:rPr lang="es-ES_tradnl" sz="2400" b="1" dirty="0">
                <a:solidFill>
                  <a:srgbClr val="800000"/>
                </a:solidFill>
              </a:rPr>
              <a:t>Auto organización académica</a:t>
            </a:r>
            <a:r>
              <a:rPr lang="es-ES_tradnl" sz="2400" dirty="0">
                <a:solidFill>
                  <a:srgbClr val="800000"/>
                </a:solidFill>
              </a:rPr>
              <a:t>: </a:t>
            </a:r>
            <a:r>
              <a:rPr lang="es-ES_tradnl" sz="2400" dirty="0"/>
              <a:t>es la capacidad que las universidades  tienen para formular sus planes de desarrollo y programas institucionales; establece los términos y condiciones para el ingreso, promoción y permanencia de su personal académico. La autonomía académica es garante de la libertad de cátedra, la libre discusión de las ideas y la pluralidad, sin injerencias externas; </a:t>
            </a:r>
            <a:r>
              <a:rPr lang="es-ES_tradnl" sz="2400" dirty="0">
                <a:solidFill>
                  <a:srgbClr val="800000"/>
                </a:solidFill>
              </a:rPr>
              <a:t>es el valor fundamental de la universidad pública.</a:t>
            </a:r>
          </a:p>
        </p:txBody>
      </p:sp>
    </p:spTree>
    <p:extLst>
      <p:ext uri="{BB962C8B-B14F-4D97-AF65-F5344CB8AC3E}">
        <p14:creationId xmlns:p14="http://schemas.microsoft.com/office/powerpoint/2010/main" val="343580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980728"/>
            <a:ext cx="8229600" cy="1143000"/>
          </a:xfrm>
        </p:spPr>
        <p:txBody>
          <a:bodyPr>
            <a:normAutofit/>
          </a:bodyPr>
          <a:lstStyle/>
          <a:p>
            <a:r>
              <a:rPr lang="es-MX" altLang="es-MX" sz="2800" dirty="0">
                <a:solidFill>
                  <a:srgbClr val="780000"/>
                </a:solidFill>
                <a:latin typeface="Arial Narrow" pitchFamily="34" charset="0"/>
              </a:rPr>
              <a:t>Autonomía Constitucional</a:t>
            </a:r>
            <a:endParaRPr lang="es-ES" sz="2800" dirty="0"/>
          </a:p>
        </p:txBody>
      </p:sp>
      <p:sp>
        <p:nvSpPr>
          <p:cNvPr id="3" name="Marcador de contenido 2"/>
          <p:cNvSpPr>
            <a:spLocks noGrp="1"/>
          </p:cNvSpPr>
          <p:nvPr>
            <p:ph idx="1"/>
          </p:nvPr>
        </p:nvSpPr>
        <p:spPr>
          <a:xfrm>
            <a:off x="179512" y="2060848"/>
            <a:ext cx="8784976" cy="4525963"/>
          </a:xfrm>
        </p:spPr>
        <p:txBody>
          <a:bodyPr>
            <a:noAutofit/>
          </a:bodyPr>
          <a:lstStyle/>
          <a:p>
            <a:pPr lvl="0"/>
            <a:r>
              <a:rPr lang="es-ES_tradnl" sz="2400" b="1" dirty="0">
                <a:solidFill>
                  <a:srgbClr val="800000"/>
                </a:solidFill>
              </a:rPr>
              <a:t>Autogestión administrativa</a:t>
            </a:r>
            <a:r>
              <a:rPr lang="es-ES_tradnl" sz="2400" dirty="0">
                <a:solidFill>
                  <a:srgbClr val="800000"/>
                </a:solidFill>
              </a:rPr>
              <a:t>: </a:t>
            </a:r>
            <a:r>
              <a:rPr lang="es-ES_tradnl" sz="2400" dirty="0">
                <a:solidFill>
                  <a:srgbClr val="FF0000"/>
                </a:solidFill>
              </a:rPr>
              <a:t>es la facultad que las universidades tienen para administrar su patrimonio, observando las disposiciones en materia de rendición de cuentas y de transparencia en la información.</a:t>
            </a:r>
          </a:p>
          <a:p>
            <a:pPr lvl="0"/>
            <a:r>
              <a:rPr lang="es-ES_tradnl" sz="2400" b="1" dirty="0">
                <a:solidFill>
                  <a:srgbClr val="800000"/>
                </a:solidFill>
              </a:rPr>
              <a:t>Autogobierno</a:t>
            </a:r>
            <a:r>
              <a:rPr lang="es-ES_tradnl" sz="2400" dirty="0">
                <a:solidFill>
                  <a:srgbClr val="800000"/>
                </a:solidFill>
              </a:rPr>
              <a:t>:</a:t>
            </a:r>
            <a:r>
              <a:rPr lang="es-ES_tradnl" sz="2400" dirty="0"/>
              <a:t> es la facultades reconocida a la universidad pública para establecer su propio sistema de gobierno, que comprende los procesos para la designación de sus autoridades.</a:t>
            </a:r>
          </a:p>
          <a:p>
            <a:pPr lvl="0"/>
            <a:endParaRPr lang="es-ES_tradnl" sz="2400" dirty="0"/>
          </a:p>
          <a:p>
            <a:pPr marL="0" lvl="0" indent="0">
              <a:buNone/>
            </a:pPr>
            <a:endParaRPr lang="es-ES_tradnl" sz="2400" dirty="0"/>
          </a:p>
          <a:p>
            <a:pPr marL="0" indent="0">
              <a:buNone/>
            </a:pPr>
            <a:endParaRPr lang="es-ES_tradnl" sz="1400" dirty="0"/>
          </a:p>
          <a:p>
            <a:pPr marL="0" indent="0">
              <a:buNone/>
            </a:pPr>
            <a:r>
              <a:rPr lang="es-ES_tradnl" sz="1400" i="1" dirty="0"/>
              <a:t>Vid</a:t>
            </a:r>
            <a:r>
              <a:rPr lang="es-ES_tradnl" sz="1400" dirty="0"/>
              <a:t>: González Pérez, Luis Raúl y Guadarrama López, Enrique (2009) Autonomía universitaria y universidad pública. El autogobierno universitario , UNAM, Ciudad de </a:t>
            </a:r>
            <a:r>
              <a:rPr lang="es-ES_tradnl" sz="1400" dirty="0" err="1"/>
              <a:t>México.http</a:t>
            </a:r>
            <a:r>
              <a:rPr lang="es-ES_tradnl" sz="1400" dirty="0"/>
              <a:t>://</a:t>
            </a:r>
            <a:r>
              <a:rPr lang="es-ES_tradnl" sz="1400" dirty="0" err="1"/>
              <a:t>abogadogeneral.unam.mx</a:t>
            </a:r>
            <a:r>
              <a:rPr lang="es-ES_tradnl" sz="1400" dirty="0"/>
              <a:t>/PDFS/</a:t>
            </a:r>
            <a:r>
              <a:rPr lang="es-ES_tradnl" sz="1400" dirty="0" err="1"/>
              <a:t>autonomia.pdf</a:t>
            </a:r>
            <a:endParaRPr lang="es-ES_tradnl" sz="1400" dirty="0"/>
          </a:p>
          <a:p>
            <a:pPr>
              <a:spcBef>
                <a:spcPts val="0"/>
              </a:spcBef>
              <a:spcAft>
                <a:spcPts val="600"/>
              </a:spcAft>
            </a:pPr>
            <a:endParaRPr lang="es-ES_tradnl" sz="1500" dirty="0"/>
          </a:p>
        </p:txBody>
      </p:sp>
    </p:spTree>
    <p:extLst>
      <p:ext uri="{BB962C8B-B14F-4D97-AF65-F5344CB8AC3E}">
        <p14:creationId xmlns:p14="http://schemas.microsoft.com/office/powerpoint/2010/main" val="229800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76672"/>
            <a:ext cx="8229600" cy="1143000"/>
          </a:xfrm>
        </p:spPr>
        <p:txBody>
          <a:bodyPr>
            <a:normAutofit/>
          </a:bodyPr>
          <a:lstStyle/>
          <a:p>
            <a:r>
              <a:rPr lang="es-MX" altLang="es-MX" sz="2800" dirty="0">
                <a:solidFill>
                  <a:srgbClr val="780000"/>
                </a:solidFill>
                <a:latin typeface="Arial Narrow" pitchFamily="34" charset="0"/>
              </a:rPr>
              <a:t>Jurisprudencias de la Suprema Corte</a:t>
            </a:r>
            <a:endParaRPr lang="es-ES" sz="2800" dirty="0"/>
          </a:p>
        </p:txBody>
      </p:sp>
      <p:sp>
        <p:nvSpPr>
          <p:cNvPr id="3" name="Marcador de contenido 2"/>
          <p:cNvSpPr>
            <a:spLocks noGrp="1"/>
          </p:cNvSpPr>
          <p:nvPr>
            <p:ph idx="1"/>
          </p:nvPr>
        </p:nvSpPr>
        <p:spPr>
          <a:xfrm>
            <a:off x="179512" y="1772816"/>
            <a:ext cx="8784976" cy="4525963"/>
          </a:xfrm>
        </p:spPr>
        <p:txBody>
          <a:bodyPr>
            <a:noAutofit/>
          </a:bodyPr>
          <a:lstStyle/>
          <a:p>
            <a:pPr marL="0" lvl="0" indent="0">
              <a:buNone/>
            </a:pPr>
            <a:r>
              <a:rPr lang="es-ES_tradnl" sz="2400" dirty="0"/>
              <a:t>Grupos de interés internos y externos cuestionan aspectos de la autonomía. Ello ha obligado a la Suprema Corte a precisar y a generar el concepto de </a:t>
            </a:r>
            <a:r>
              <a:rPr lang="es-ES_tradnl" sz="2400" dirty="0">
                <a:solidFill>
                  <a:srgbClr val="800000"/>
                </a:solidFill>
              </a:rPr>
              <a:t>Garantía Institucional </a:t>
            </a:r>
            <a:r>
              <a:rPr lang="es-ES_tradnl" sz="2400" dirty="0"/>
              <a:t>que significa:</a:t>
            </a:r>
          </a:p>
          <a:p>
            <a:pPr marL="0" lvl="0" indent="0">
              <a:buNone/>
            </a:pPr>
            <a:endParaRPr lang="es-ES_tradnl" sz="800" dirty="0"/>
          </a:p>
          <a:p>
            <a:r>
              <a:rPr lang="es-ES_tradnl" sz="2400" dirty="0">
                <a:solidFill>
                  <a:srgbClr val="FF0000"/>
                </a:solidFill>
              </a:rPr>
              <a:t>Protección especial para resguardarla de intromisiones que le impidan realizar su fines.</a:t>
            </a:r>
          </a:p>
          <a:p>
            <a:r>
              <a:rPr lang="es-ES_tradnl" sz="2400" dirty="0"/>
              <a:t>Autogobierno. Independencia para tomar decisiones.</a:t>
            </a:r>
          </a:p>
          <a:p>
            <a:r>
              <a:rPr lang="es-ES_tradnl" sz="2400" dirty="0" err="1">
                <a:solidFill>
                  <a:srgbClr val="FF0000"/>
                </a:solidFill>
              </a:rPr>
              <a:t>Autonormación</a:t>
            </a:r>
            <a:r>
              <a:rPr lang="es-ES_tradnl" sz="2400" dirty="0">
                <a:solidFill>
                  <a:srgbClr val="FF0000"/>
                </a:solidFill>
              </a:rPr>
              <a:t>. Aprobación de sus normas internas. </a:t>
            </a:r>
          </a:p>
          <a:p>
            <a:r>
              <a:rPr lang="es-ES_tradnl" sz="2400" dirty="0">
                <a:solidFill>
                  <a:srgbClr val="FF0000"/>
                </a:solidFill>
              </a:rPr>
              <a:t>Facultad de supervisión y evaluación interna de sus procesos.</a:t>
            </a:r>
          </a:p>
          <a:p>
            <a:r>
              <a:rPr lang="es-ES_tradnl" sz="2400" dirty="0"/>
              <a:t>Capacidad de dirimir los conflictos internos de cualquier naturaleza que no correspondan a otra autoridad.</a:t>
            </a:r>
          </a:p>
          <a:p>
            <a:pPr marL="0" indent="0">
              <a:buNone/>
            </a:pPr>
            <a:endParaRPr lang="es-ES_tradnl" sz="2400" dirty="0"/>
          </a:p>
        </p:txBody>
      </p:sp>
    </p:spTree>
    <p:extLst>
      <p:ext uri="{BB962C8B-B14F-4D97-AF65-F5344CB8AC3E}">
        <p14:creationId xmlns:p14="http://schemas.microsoft.com/office/powerpoint/2010/main" val="11652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58342" y="3022928"/>
            <a:ext cx="7142050" cy="523220"/>
          </a:xfrm>
          <a:prstGeom prst="rect">
            <a:avLst/>
          </a:prstGeom>
          <a:noFill/>
        </p:spPr>
        <p:txBody>
          <a:bodyPr wrap="none" rtlCol="0">
            <a:spAutoFit/>
          </a:bodyPr>
          <a:lstStyle/>
          <a:p>
            <a:r>
              <a:rPr lang="es-ES" sz="2800" dirty="0">
                <a:solidFill>
                  <a:srgbClr val="800000"/>
                </a:solidFill>
              </a:rPr>
              <a:t>LA INFORMACIÓN DE LA EDUCACIÓN SUPERIOR</a:t>
            </a:r>
          </a:p>
        </p:txBody>
      </p:sp>
    </p:spTree>
    <p:extLst>
      <p:ext uri="{BB962C8B-B14F-4D97-AF65-F5344CB8AC3E}">
        <p14:creationId xmlns:p14="http://schemas.microsoft.com/office/powerpoint/2010/main" val="3512059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76672"/>
            <a:ext cx="8229600" cy="1143000"/>
          </a:xfrm>
        </p:spPr>
        <p:txBody>
          <a:bodyPr>
            <a:normAutofit/>
          </a:bodyPr>
          <a:lstStyle/>
          <a:p>
            <a:r>
              <a:rPr lang="es-MX" altLang="es-MX" sz="2800" dirty="0">
                <a:solidFill>
                  <a:srgbClr val="780000"/>
                </a:solidFill>
                <a:latin typeface="Arial Narrow" pitchFamily="34" charset="0"/>
              </a:rPr>
              <a:t>RETOS DE LA INFORMACIÓN </a:t>
            </a:r>
            <a:endParaRPr lang="es-ES" sz="2800" dirty="0"/>
          </a:p>
        </p:txBody>
      </p:sp>
      <p:sp>
        <p:nvSpPr>
          <p:cNvPr id="3" name="Marcador de contenido 2"/>
          <p:cNvSpPr>
            <a:spLocks noGrp="1"/>
          </p:cNvSpPr>
          <p:nvPr>
            <p:ph idx="1"/>
          </p:nvPr>
        </p:nvSpPr>
        <p:spPr>
          <a:xfrm>
            <a:off x="827584" y="1268760"/>
            <a:ext cx="7488832" cy="4525963"/>
          </a:xfrm>
        </p:spPr>
        <p:txBody>
          <a:bodyPr>
            <a:noAutofit/>
          </a:bodyPr>
          <a:lstStyle/>
          <a:p>
            <a:pPr marL="0" lvl="0" indent="0">
              <a:buNone/>
            </a:pPr>
            <a:endParaRPr lang="es-ES_tradnl" sz="800" dirty="0"/>
          </a:p>
          <a:p>
            <a:pPr marL="0" indent="0">
              <a:buNone/>
            </a:pPr>
            <a:r>
              <a:rPr lang="es-ES_tradnl" sz="2400" dirty="0"/>
              <a:t>La información es la base para la toma de decisiones, debe tener las siguientes características:</a:t>
            </a:r>
          </a:p>
          <a:p>
            <a:pPr marL="0" indent="0">
              <a:buNone/>
            </a:pPr>
            <a:r>
              <a:rPr lang="es-ES_tradnl" sz="2400" dirty="0"/>
              <a:t>     </a:t>
            </a:r>
            <a:r>
              <a:rPr lang="es-ES_tradnl" sz="2400" dirty="0" err="1">
                <a:solidFill>
                  <a:srgbClr val="800000"/>
                </a:solidFill>
              </a:rPr>
              <a:t>Carácterística</a:t>
            </a:r>
            <a:r>
              <a:rPr lang="es-ES_tradnl" sz="2400" dirty="0">
                <a:solidFill>
                  <a:srgbClr val="800000"/>
                </a:solidFill>
              </a:rPr>
              <a:t>				Reto</a:t>
            </a:r>
          </a:p>
          <a:p>
            <a:r>
              <a:rPr lang="es-ES_tradnl" sz="2400" dirty="0"/>
              <a:t>Confiable					Validación</a:t>
            </a:r>
          </a:p>
          <a:p>
            <a:r>
              <a:rPr lang="es-ES_tradnl" sz="2400" dirty="0"/>
              <a:t>Oportuna					Tiempo</a:t>
            </a:r>
          </a:p>
          <a:p>
            <a:r>
              <a:rPr lang="es-ES_tradnl" sz="2400" dirty="0"/>
              <a:t>Homogénea				Normalización, armonización</a:t>
            </a:r>
          </a:p>
          <a:p>
            <a:r>
              <a:rPr lang="es-ES_tradnl" sz="2400" dirty="0"/>
              <a:t>Comparable				Traducción</a:t>
            </a:r>
          </a:p>
          <a:p>
            <a:r>
              <a:rPr lang="es-ES_tradnl" sz="2400" dirty="0"/>
              <a:t>Relevante					Útil</a:t>
            </a:r>
          </a:p>
          <a:p>
            <a:r>
              <a:rPr lang="es-ES_tradnl" sz="2400" dirty="0"/>
              <a:t>Periódica (evolución)		Sistematización</a:t>
            </a:r>
          </a:p>
          <a:p>
            <a:r>
              <a:rPr lang="es-ES_tradnl" sz="2400" dirty="0"/>
              <a:t>Sobre las 4 funciones		Diversidad</a:t>
            </a:r>
          </a:p>
          <a:p>
            <a:r>
              <a:rPr lang="es-ES_tradnl" sz="2400" dirty="0"/>
              <a:t>Integrada					Algoritmo</a:t>
            </a:r>
          </a:p>
          <a:p>
            <a:pPr marL="0" indent="0">
              <a:buNone/>
            </a:pPr>
            <a:endParaRPr lang="es-ES_tradnl" sz="2400" dirty="0"/>
          </a:p>
          <a:p>
            <a:pPr marL="0" indent="0">
              <a:buNone/>
            </a:pPr>
            <a:endParaRPr lang="es-ES_tradnl" sz="2400" dirty="0"/>
          </a:p>
        </p:txBody>
      </p:sp>
    </p:spTree>
    <p:extLst>
      <p:ext uri="{BB962C8B-B14F-4D97-AF65-F5344CB8AC3E}">
        <p14:creationId xmlns:p14="http://schemas.microsoft.com/office/powerpoint/2010/main" val="145240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04664"/>
            <a:ext cx="8229600" cy="1143000"/>
          </a:xfrm>
        </p:spPr>
        <p:txBody>
          <a:bodyPr>
            <a:normAutofit/>
          </a:bodyPr>
          <a:lstStyle/>
          <a:p>
            <a:r>
              <a:rPr lang="es-MX" altLang="es-MX" sz="2800" dirty="0">
                <a:solidFill>
                  <a:srgbClr val="780000"/>
                </a:solidFill>
                <a:latin typeface="Arial Narrow" pitchFamily="34" charset="0"/>
              </a:rPr>
              <a:t>INFORMACIÓN ANUIES</a:t>
            </a:r>
            <a:endParaRPr lang="es-ES" sz="2800" dirty="0"/>
          </a:p>
        </p:txBody>
      </p:sp>
      <p:sp>
        <p:nvSpPr>
          <p:cNvPr id="3" name="Marcador de contenido 2"/>
          <p:cNvSpPr>
            <a:spLocks noGrp="1"/>
          </p:cNvSpPr>
          <p:nvPr>
            <p:ph idx="1"/>
          </p:nvPr>
        </p:nvSpPr>
        <p:spPr>
          <a:xfrm>
            <a:off x="827584" y="1268760"/>
            <a:ext cx="7488832" cy="4525963"/>
          </a:xfrm>
        </p:spPr>
        <p:txBody>
          <a:bodyPr>
            <a:noAutofit/>
          </a:bodyPr>
          <a:lstStyle/>
          <a:p>
            <a:pPr marL="0" lvl="0" indent="0">
              <a:buNone/>
            </a:pPr>
            <a:endParaRPr lang="es-ES_tradnl" sz="800" dirty="0"/>
          </a:p>
          <a:p>
            <a:pPr marL="0" indent="0">
              <a:buNone/>
            </a:pPr>
            <a:r>
              <a:rPr lang="es-ES_tradnl" sz="2400" dirty="0"/>
              <a:t>La ANUIES está encargada desde hace más de 40 años de la estadística de la educación superior (formato 911), pero no es suficiente, pues se requiere:</a:t>
            </a:r>
          </a:p>
          <a:p>
            <a:pPr marL="0" indent="0">
              <a:buNone/>
            </a:pPr>
            <a:endParaRPr lang="es-ES_tradnl" sz="800" dirty="0"/>
          </a:p>
          <a:p>
            <a:r>
              <a:rPr lang="es-ES_tradnl" sz="2400" dirty="0"/>
              <a:t>Información del ciclo escolar: matrícula, profesores, etc.</a:t>
            </a:r>
          </a:p>
          <a:p>
            <a:r>
              <a:rPr lang="es-ES_tradnl" sz="2400" dirty="0"/>
              <a:t>Calidad, indicadores</a:t>
            </a:r>
          </a:p>
          <a:p>
            <a:r>
              <a:rPr lang="es-ES_tradnl" sz="2400" dirty="0"/>
              <a:t>Responsabilidad social</a:t>
            </a:r>
          </a:p>
          <a:p>
            <a:r>
              <a:rPr lang="es-ES_tradnl" sz="2400" dirty="0"/>
              <a:t>Indicadores de internacionalización (PATLANI)</a:t>
            </a:r>
          </a:p>
          <a:p>
            <a:r>
              <a:rPr lang="es-ES_tradnl" sz="2400" dirty="0"/>
              <a:t>Financiamiento</a:t>
            </a:r>
          </a:p>
          <a:p>
            <a:r>
              <a:rPr lang="es-ES_tradnl" sz="2400" dirty="0"/>
              <a:t>Infraestructura</a:t>
            </a:r>
          </a:p>
          <a:p>
            <a:r>
              <a:rPr lang="es-ES_tradnl" sz="2400" dirty="0"/>
              <a:t>Gobernanza…</a:t>
            </a:r>
          </a:p>
          <a:p>
            <a:pPr marL="0" indent="0">
              <a:buNone/>
            </a:pPr>
            <a:r>
              <a:rPr lang="es-ES_tradnl" sz="2400" dirty="0">
                <a:solidFill>
                  <a:srgbClr val="800000"/>
                </a:solidFill>
              </a:rPr>
              <a:t>Sistema Integral de Información de la Educación Superior</a:t>
            </a:r>
          </a:p>
          <a:p>
            <a:pPr marL="0" indent="0">
              <a:buNone/>
            </a:pPr>
            <a:endParaRPr lang="es-ES_tradnl" sz="2400" dirty="0"/>
          </a:p>
        </p:txBody>
      </p:sp>
    </p:spTree>
    <p:extLst>
      <p:ext uri="{BB962C8B-B14F-4D97-AF65-F5344CB8AC3E}">
        <p14:creationId xmlns:p14="http://schemas.microsoft.com/office/powerpoint/2010/main" val="19544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302668" y="2780928"/>
            <a:ext cx="6581700" cy="523220"/>
          </a:xfrm>
          <a:prstGeom prst="rect">
            <a:avLst/>
          </a:prstGeom>
          <a:noFill/>
        </p:spPr>
        <p:txBody>
          <a:bodyPr wrap="none" rtlCol="0">
            <a:spAutoFit/>
          </a:bodyPr>
          <a:lstStyle/>
          <a:p>
            <a:r>
              <a:rPr lang="es-ES" sz="2800" dirty="0">
                <a:solidFill>
                  <a:srgbClr val="800000"/>
                </a:solidFill>
              </a:rPr>
              <a:t>TRANSPARENCIA Y RENDICIÓN DE CUENTAS</a:t>
            </a:r>
          </a:p>
        </p:txBody>
      </p:sp>
    </p:spTree>
    <p:extLst>
      <p:ext uri="{BB962C8B-B14F-4D97-AF65-F5344CB8AC3E}">
        <p14:creationId xmlns:p14="http://schemas.microsoft.com/office/powerpoint/2010/main" val="1347625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915691" y="1052736"/>
            <a:ext cx="7544741" cy="5400600"/>
          </a:xfrm>
          <a:prstGeom prst="rect">
            <a:avLst/>
          </a:prstGeom>
          <a:noFill/>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a:endParaRPr lang="es-MX" sz="2200" dirty="0">
              <a:solidFill>
                <a:schemeClr val="tx1"/>
              </a:solidFill>
            </a:endParaRPr>
          </a:p>
          <a:p>
            <a:pPr marL="457200" indent="-457200" algn="just">
              <a:buAutoNum type="arabicPeriod"/>
            </a:pPr>
            <a:r>
              <a:rPr lang="es-MX" sz="2200" b="1" dirty="0">
                <a:solidFill>
                  <a:schemeClr val="tx1"/>
                </a:solidFill>
              </a:rPr>
              <a:t>Nuevos retos de las universidades</a:t>
            </a:r>
          </a:p>
          <a:p>
            <a:pPr algn="just"/>
            <a:endParaRPr lang="es-MX" sz="2200" b="1" dirty="0">
              <a:solidFill>
                <a:schemeClr val="tx1"/>
              </a:solidFill>
            </a:endParaRPr>
          </a:p>
          <a:p>
            <a:pPr marL="457200" indent="-457200" algn="just">
              <a:buAutoNum type="arabicPeriod"/>
            </a:pPr>
            <a:r>
              <a:rPr lang="es-MX" sz="2200" b="1" dirty="0">
                <a:solidFill>
                  <a:schemeClr val="tx1"/>
                </a:solidFill>
              </a:rPr>
              <a:t>Tendencias Globales de la Educación Superior</a:t>
            </a:r>
          </a:p>
          <a:p>
            <a:pPr algn="just"/>
            <a:endParaRPr lang="es-MX" sz="2200" b="1" dirty="0">
              <a:solidFill>
                <a:schemeClr val="tx1"/>
              </a:solidFill>
            </a:endParaRPr>
          </a:p>
          <a:p>
            <a:pPr marL="457200" indent="-457200" algn="just">
              <a:buAutoNum type="arabicPeriod"/>
            </a:pPr>
            <a:r>
              <a:rPr lang="es-MX" sz="2200" b="1" dirty="0">
                <a:solidFill>
                  <a:schemeClr val="tx1"/>
                </a:solidFill>
              </a:rPr>
              <a:t>Responsabilidad social de la Educación Superior</a:t>
            </a:r>
          </a:p>
          <a:p>
            <a:pPr marL="457200" indent="-457200" algn="just">
              <a:buAutoNum type="arabicPeriod"/>
            </a:pPr>
            <a:endParaRPr lang="es-MX" sz="2200" b="1" dirty="0">
              <a:solidFill>
                <a:schemeClr val="tx1"/>
              </a:solidFill>
            </a:endParaRPr>
          </a:p>
          <a:p>
            <a:pPr marL="457200" indent="-457200" algn="just">
              <a:buAutoNum type="arabicPeriod"/>
            </a:pPr>
            <a:r>
              <a:rPr lang="es-MX" sz="2200" b="1" dirty="0">
                <a:solidFill>
                  <a:schemeClr val="tx1"/>
                </a:solidFill>
              </a:rPr>
              <a:t>La Autonomía Universitaria en México</a:t>
            </a:r>
          </a:p>
          <a:p>
            <a:pPr marL="457200" indent="-457200" algn="just">
              <a:buAutoNum type="arabicPeriod"/>
            </a:pPr>
            <a:endParaRPr lang="es-MX" sz="2200" b="1" dirty="0">
              <a:solidFill>
                <a:schemeClr val="tx1"/>
              </a:solidFill>
            </a:endParaRPr>
          </a:p>
          <a:p>
            <a:pPr marL="457200" indent="-457200" algn="just">
              <a:buAutoNum type="arabicPeriod"/>
            </a:pPr>
            <a:r>
              <a:rPr lang="es-MX" sz="2200" b="1" dirty="0">
                <a:solidFill>
                  <a:schemeClr val="tx1"/>
                </a:solidFill>
              </a:rPr>
              <a:t>La información de la Educación Superior</a:t>
            </a:r>
          </a:p>
          <a:p>
            <a:pPr marL="457200" indent="-457200" algn="just">
              <a:buAutoNum type="arabicPeriod"/>
            </a:pPr>
            <a:endParaRPr lang="es-MX" sz="2200" b="1" dirty="0">
              <a:solidFill>
                <a:schemeClr val="tx1"/>
              </a:solidFill>
            </a:endParaRPr>
          </a:p>
          <a:p>
            <a:pPr marL="457200" indent="-457200" algn="just">
              <a:buAutoNum type="arabicPeriod"/>
            </a:pPr>
            <a:r>
              <a:rPr lang="es-MX" sz="2200" b="1" dirty="0">
                <a:solidFill>
                  <a:schemeClr val="tx1"/>
                </a:solidFill>
              </a:rPr>
              <a:t>Transparencia y rendición de cuentas.</a:t>
            </a:r>
          </a:p>
          <a:p>
            <a:pPr marL="457200" indent="-457200" algn="just">
              <a:buAutoNum type="arabicPeriod"/>
            </a:pPr>
            <a:endParaRPr lang="es-MX" sz="2200" b="1" dirty="0">
              <a:solidFill>
                <a:schemeClr val="tx1"/>
              </a:solidFill>
            </a:endParaRPr>
          </a:p>
          <a:p>
            <a:pPr marL="457200" indent="-457200" algn="just">
              <a:buAutoNum type="arabicPeriod"/>
            </a:pPr>
            <a:r>
              <a:rPr lang="es-MX" sz="2200" b="1" dirty="0">
                <a:solidFill>
                  <a:schemeClr val="tx1"/>
                </a:solidFill>
              </a:rPr>
              <a:t>A manera de conclusión…</a:t>
            </a:r>
          </a:p>
          <a:p>
            <a:pPr algn="just"/>
            <a:endParaRPr lang="es-MX" sz="2200" b="1" dirty="0">
              <a:solidFill>
                <a:schemeClr val="tx1"/>
              </a:solidFill>
            </a:endParaRPr>
          </a:p>
          <a:p>
            <a:pPr algn="just"/>
            <a:endParaRPr lang="es-MX" sz="2200" b="1" dirty="0">
              <a:solidFill>
                <a:schemeClr val="tx1"/>
              </a:solidFill>
            </a:endParaRPr>
          </a:p>
          <a:p>
            <a:pPr algn="just"/>
            <a:endParaRPr lang="es-MX" sz="2200" dirty="0">
              <a:solidFill>
                <a:schemeClr val="tx1"/>
              </a:solidFill>
            </a:endParaRPr>
          </a:p>
        </p:txBody>
      </p:sp>
      <p:sp>
        <p:nvSpPr>
          <p:cNvPr id="3" name="1 Título"/>
          <p:cNvSpPr txBox="1">
            <a:spLocks/>
          </p:cNvSpPr>
          <p:nvPr/>
        </p:nvSpPr>
        <p:spPr>
          <a:xfrm>
            <a:off x="1398135" y="341813"/>
            <a:ext cx="6685808" cy="6080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2800" b="1" dirty="0">
                <a:solidFill>
                  <a:srgbClr val="990000"/>
                </a:solidFill>
              </a:rPr>
              <a:t>Contenido de la presentación</a:t>
            </a:r>
          </a:p>
        </p:txBody>
      </p:sp>
    </p:spTree>
    <p:extLst>
      <p:ext uri="{BB962C8B-B14F-4D97-AF65-F5344CB8AC3E}">
        <p14:creationId xmlns:p14="http://schemas.microsoft.com/office/powerpoint/2010/main" val="499200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04664"/>
            <a:ext cx="8229600" cy="1143000"/>
          </a:xfrm>
        </p:spPr>
        <p:txBody>
          <a:bodyPr>
            <a:normAutofit/>
          </a:bodyPr>
          <a:lstStyle/>
          <a:p>
            <a:r>
              <a:rPr lang="es-MX" altLang="es-MX" sz="2800" dirty="0">
                <a:solidFill>
                  <a:srgbClr val="780000"/>
                </a:solidFill>
                <a:latin typeface="Arial Narrow" pitchFamily="34" charset="0"/>
              </a:rPr>
              <a:t>Transparencia</a:t>
            </a:r>
            <a:endParaRPr lang="es-ES" sz="2800" dirty="0"/>
          </a:p>
        </p:txBody>
      </p:sp>
      <p:sp>
        <p:nvSpPr>
          <p:cNvPr id="3" name="Marcador de contenido 2"/>
          <p:cNvSpPr>
            <a:spLocks noGrp="1"/>
          </p:cNvSpPr>
          <p:nvPr>
            <p:ph idx="1"/>
          </p:nvPr>
        </p:nvSpPr>
        <p:spPr>
          <a:xfrm>
            <a:off x="827584" y="1268760"/>
            <a:ext cx="7488832" cy="4525963"/>
          </a:xfrm>
        </p:spPr>
        <p:txBody>
          <a:bodyPr>
            <a:noAutofit/>
          </a:bodyPr>
          <a:lstStyle/>
          <a:p>
            <a:pPr marL="0" lvl="0" indent="0">
              <a:buNone/>
            </a:pPr>
            <a:endParaRPr lang="es-ES_tradnl" sz="800" dirty="0"/>
          </a:p>
          <a:p>
            <a:pPr marL="0" indent="0">
              <a:buNone/>
            </a:pPr>
            <a:r>
              <a:rPr lang="es-ES_tradnl" sz="2400" dirty="0"/>
              <a:t>Las IES públicas están sujetas a las leyes de transparencia federal y de los estados, así como a las reglas de operación de los programas y fondos de financiamiento:</a:t>
            </a:r>
          </a:p>
          <a:p>
            <a:pPr marL="0" indent="0">
              <a:buNone/>
            </a:pPr>
            <a:endParaRPr lang="es-ES_tradnl" sz="800" dirty="0"/>
          </a:p>
          <a:p>
            <a:r>
              <a:rPr lang="es-ES_tradnl" sz="2400" dirty="0"/>
              <a:t>Contraloría social.</a:t>
            </a:r>
          </a:p>
          <a:p>
            <a:r>
              <a:rPr lang="es-ES_tradnl" sz="2400" dirty="0"/>
              <a:t>Comités de Transparencia y Acceso a la Información</a:t>
            </a:r>
          </a:p>
          <a:p>
            <a:r>
              <a:rPr lang="es-ES_tradnl" sz="2400" dirty="0"/>
              <a:t>Informes académicos y financieros.</a:t>
            </a:r>
          </a:p>
          <a:p>
            <a:r>
              <a:rPr lang="es-ES_tradnl" sz="2400" dirty="0"/>
              <a:t>Formato 911</a:t>
            </a:r>
          </a:p>
          <a:p>
            <a:r>
              <a:rPr lang="es-ES_tradnl" sz="2400" dirty="0"/>
              <a:t>Fondos especiales (PFC, Reformas estructurales…)</a:t>
            </a:r>
          </a:p>
          <a:p>
            <a:r>
              <a:rPr lang="es-ES_tradnl" sz="2400" dirty="0"/>
              <a:t>PRODEP, S.N.I., Carrera Docente</a:t>
            </a:r>
          </a:p>
          <a:p>
            <a:r>
              <a:rPr lang="es-ES_tradnl" sz="2400" dirty="0"/>
              <a:t>Etc.</a:t>
            </a:r>
          </a:p>
          <a:p>
            <a:pPr marL="0" indent="0">
              <a:buNone/>
            </a:pPr>
            <a:r>
              <a:rPr lang="es-ES_tradnl" sz="2400" dirty="0">
                <a:solidFill>
                  <a:srgbClr val="800000"/>
                </a:solidFill>
              </a:rPr>
              <a:t>Información de todo tipo para una diversidad de actores</a:t>
            </a:r>
          </a:p>
          <a:p>
            <a:pPr marL="0" indent="0">
              <a:buNone/>
            </a:pPr>
            <a:endParaRPr lang="es-ES_tradnl" sz="2400" dirty="0"/>
          </a:p>
        </p:txBody>
      </p:sp>
    </p:spTree>
    <p:extLst>
      <p:ext uri="{BB962C8B-B14F-4D97-AF65-F5344CB8AC3E}">
        <p14:creationId xmlns:p14="http://schemas.microsoft.com/office/powerpoint/2010/main" val="141422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1115616" y="300707"/>
            <a:ext cx="7632848" cy="608013"/>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3200" b="1" dirty="0">
                <a:solidFill>
                  <a:srgbClr val="990000"/>
                </a:solidFill>
              </a:rPr>
              <a:t>Fomento de la transparencia y la rendición de cuentas </a:t>
            </a:r>
          </a:p>
        </p:txBody>
      </p:sp>
      <p:sp>
        <p:nvSpPr>
          <p:cNvPr id="4" name="3 CuadroTexto"/>
          <p:cNvSpPr txBox="1"/>
          <p:nvPr/>
        </p:nvSpPr>
        <p:spPr>
          <a:xfrm>
            <a:off x="575935" y="1124744"/>
            <a:ext cx="7992888" cy="1200328"/>
          </a:xfrm>
          <a:prstGeom prst="rect">
            <a:avLst/>
          </a:prstGeom>
          <a:noFill/>
        </p:spPr>
        <p:txBody>
          <a:bodyPr wrap="square" rtlCol="0">
            <a:spAutoFit/>
          </a:bodyPr>
          <a:lstStyle/>
          <a:p>
            <a:pPr algn="just"/>
            <a:r>
              <a:rPr lang="es-MX" sz="2400" dirty="0"/>
              <a:t>La ANUIES ha insistido en la conveniencia de que la rendición de cuentas se refiera a los informes sobre los resultados alcanzados en los ámbitos:</a:t>
            </a:r>
          </a:p>
        </p:txBody>
      </p:sp>
      <p:sp>
        <p:nvSpPr>
          <p:cNvPr id="5" name="4 CuadroTexto"/>
          <p:cNvSpPr txBox="1"/>
          <p:nvPr/>
        </p:nvSpPr>
        <p:spPr>
          <a:xfrm>
            <a:off x="611560" y="2398975"/>
            <a:ext cx="7848872" cy="4893647"/>
          </a:xfrm>
          <a:prstGeom prst="rect">
            <a:avLst/>
          </a:prstGeom>
          <a:noFill/>
        </p:spPr>
        <p:txBody>
          <a:bodyPr wrap="square" rtlCol="0">
            <a:spAutoFit/>
          </a:bodyPr>
          <a:lstStyle/>
          <a:p>
            <a:pPr algn="just"/>
            <a:r>
              <a:rPr lang="es-MX" sz="2400" b="1" dirty="0"/>
              <a:t>Académico. </a:t>
            </a:r>
            <a:r>
              <a:rPr lang="es-MX" sz="2400" dirty="0"/>
              <a:t>Por la adecuada aplicación de los recursos públicos en el ampliación de la cobertura, el aseguramiento de la calidad, integración y administración de una planta académica competente, la actualización curricular, la optimización de la infraestructura, etc.</a:t>
            </a:r>
          </a:p>
          <a:p>
            <a:pPr algn="just"/>
            <a:endParaRPr lang="es-MX" sz="2400" dirty="0"/>
          </a:p>
          <a:p>
            <a:pPr algn="just"/>
            <a:r>
              <a:rPr lang="es-MX" sz="2400" b="1" dirty="0"/>
              <a:t>Administrativo.</a:t>
            </a:r>
            <a:r>
              <a:rPr lang="es-MX" sz="2400" dirty="0"/>
              <a:t>  Por la mejora de los mecanismos de control interno, adopción de mejores prácticas de registro e información contable y presupuestal, transparencia en el destino de los recursos  independientemente de la fuente de financiamiento.</a:t>
            </a:r>
          </a:p>
          <a:p>
            <a:pPr algn="just"/>
            <a:endParaRPr lang="es-MX" sz="2400" dirty="0"/>
          </a:p>
          <a:p>
            <a:pPr algn="just"/>
            <a:endParaRPr lang="es-MX" sz="2400" dirty="0"/>
          </a:p>
        </p:txBody>
      </p:sp>
    </p:spTree>
    <p:extLst>
      <p:ext uri="{BB962C8B-B14F-4D97-AF65-F5344CB8AC3E}">
        <p14:creationId xmlns:p14="http://schemas.microsoft.com/office/powerpoint/2010/main" val="3378819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4624"/>
            <a:ext cx="8229600" cy="1143000"/>
          </a:xfrm>
        </p:spPr>
        <p:txBody>
          <a:bodyPr>
            <a:normAutofit/>
          </a:bodyPr>
          <a:lstStyle/>
          <a:p>
            <a:r>
              <a:rPr lang="es-MX" altLang="es-MX" sz="2800" dirty="0">
                <a:solidFill>
                  <a:srgbClr val="780000"/>
                </a:solidFill>
                <a:latin typeface="Arial Narrow" pitchFamily="34" charset="0"/>
              </a:rPr>
              <a:t>Rendición de cuentas</a:t>
            </a:r>
            <a:endParaRPr lang="es-ES" sz="2800" dirty="0"/>
          </a:p>
        </p:txBody>
      </p:sp>
      <p:sp>
        <p:nvSpPr>
          <p:cNvPr id="3" name="Marcador de contenido 2"/>
          <p:cNvSpPr>
            <a:spLocks noGrp="1"/>
          </p:cNvSpPr>
          <p:nvPr>
            <p:ph idx="1"/>
          </p:nvPr>
        </p:nvSpPr>
        <p:spPr>
          <a:xfrm>
            <a:off x="755576" y="980728"/>
            <a:ext cx="7776864" cy="4525963"/>
          </a:xfrm>
        </p:spPr>
        <p:txBody>
          <a:bodyPr>
            <a:noAutofit/>
          </a:bodyPr>
          <a:lstStyle/>
          <a:p>
            <a:pPr marL="0" lvl="0" indent="0" algn="just">
              <a:spcBef>
                <a:spcPts val="0"/>
              </a:spcBef>
              <a:spcAft>
                <a:spcPts val="600"/>
              </a:spcAft>
              <a:buNone/>
            </a:pPr>
            <a:endParaRPr lang="es-ES_tradnl" sz="800" dirty="0"/>
          </a:p>
          <a:p>
            <a:pPr marL="0" indent="0" algn="just">
              <a:spcBef>
                <a:spcPts val="0"/>
              </a:spcBef>
              <a:spcAft>
                <a:spcPts val="600"/>
              </a:spcAft>
              <a:buNone/>
            </a:pPr>
            <a:r>
              <a:rPr lang="es-ES_tradnl" sz="2400" dirty="0"/>
              <a:t>Las IES públicas afiliadas a la ANUIES entregan anualmente, desde 2007, sus estados financieros auditados y un informe académico a las Comisiones de la Auditoría Superior de la Federación y de Educación y Servicios educativos de la Cámara de Diputados.</a:t>
            </a:r>
          </a:p>
          <a:p>
            <a:pPr marL="0" indent="0" algn="just">
              <a:spcBef>
                <a:spcPts val="0"/>
              </a:spcBef>
              <a:spcAft>
                <a:spcPts val="600"/>
              </a:spcAft>
              <a:buNone/>
            </a:pPr>
            <a:r>
              <a:rPr lang="es-ES_tradnl" sz="2400" dirty="0"/>
              <a:t>Están sujetos a revisión por los órganos de fiscalización de la federación, de los estados y de otros organismos. Los auditores no consideran la naturaleza específica de las IES.</a:t>
            </a:r>
          </a:p>
          <a:p>
            <a:pPr marL="0" indent="0" algn="just">
              <a:spcBef>
                <a:spcPts val="0"/>
              </a:spcBef>
              <a:spcAft>
                <a:spcPts val="600"/>
              </a:spcAft>
              <a:buNone/>
            </a:pPr>
            <a:r>
              <a:rPr lang="es-MX" sz="2400" dirty="0"/>
              <a:t>Por decisión propia y bajo criterios de racionalidad y transparencia, las universidades públicas estatales (UPES) recurren a la auditoría externa para dictaminar sus estados financieros, los someten a sus órganos de gobierno, los ponen a disposición de sus comunidades y de la sociedad, y los publican.</a:t>
            </a:r>
          </a:p>
          <a:p>
            <a:pPr marL="0" indent="0" algn="just">
              <a:spcBef>
                <a:spcPts val="0"/>
              </a:spcBef>
              <a:spcAft>
                <a:spcPts val="600"/>
              </a:spcAft>
              <a:buNone/>
            </a:pPr>
            <a:endParaRPr lang="es-ES_tradnl" sz="2400" dirty="0"/>
          </a:p>
        </p:txBody>
      </p:sp>
    </p:spTree>
    <p:extLst>
      <p:ext uri="{BB962C8B-B14F-4D97-AF65-F5344CB8AC3E}">
        <p14:creationId xmlns:p14="http://schemas.microsoft.com/office/powerpoint/2010/main" val="124705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83568" y="1340768"/>
            <a:ext cx="8136904" cy="5062924"/>
          </a:xfrm>
          <a:prstGeom prst="rect">
            <a:avLst/>
          </a:prstGeom>
          <a:noFill/>
        </p:spPr>
        <p:txBody>
          <a:bodyPr wrap="square" rtlCol="0">
            <a:spAutoFit/>
          </a:bodyPr>
          <a:lstStyle/>
          <a:p>
            <a:pPr algn="just"/>
            <a:r>
              <a:rPr lang="es-MX" sz="1700" b="1" dirty="0"/>
              <a:t>Auditorías:</a:t>
            </a:r>
          </a:p>
          <a:p>
            <a:pPr marL="285750" indent="-285750" algn="just">
              <a:buFont typeface="Wingdings" panose="05000000000000000000" pitchFamily="2" charset="2"/>
              <a:buChar char="§"/>
            </a:pPr>
            <a:r>
              <a:rPr lang="es-MX" sz="1700" dirty="0"/>
              <a:t>Órganos internos de control a las dependencias universitarias, para revisar el ejercicio presupuestal, personal, obras, activos fijos, adquisiciones, entre otros.</a:t>
            </a:r>
          </a:p>
          <a:p>
            <a:pPr marL="285750" indent="-285750" algn="just">
              <a:buFont typeface="Wingdings" panose="05000000000000000000" pitchFamily="2" charset="2"/>
              <a:buChar char="§"/>
            </a:pPr>
            <a:r>
              <a:rPr lang="es-MX" sz="1700" dirty="0"/>
              <a:t>Órgano de Fiscalización Superior del Estado.</a:t>
            </a:r>
          </a:p>
          <a:p>
            <a:pPr marL="285750" indent="-285750" algn="just">
              <a:buFont typeface="Wingdings" panose="05000000000000000000" pitchFamily="2" charset="2"/>
              <a:buChar char="§"/>
            </a:pPr>
            <a:r>
              <a:rPr lang="es-MX" sz="1700" dirty="0"/>
              <a:t>Auditoría Superior de la Federación.</a:t>
            </a:r>
          </a:p>
          <a:p>
            <a:pPr marL="285750" indent="-285750" algn="just">
              <a:buFont typeface="Wingdings" panose="05000000000000000000" pitchFamily="2" charset="2"/>
              <a:buChar char="§"/>
            </a:pPr>
            <a:r>
              <a:rPr lang="es-MX" sz="1700" dirty="0"/>
              <a:t>Secretaría de Hacienda y Crédito Público, auditorías fiscales por recepción de donativos y retenciones de impuestos. </a:t>
            </a:r>
          </a:p>
          <a:p>
            <a:pPr marL="285750" indent="-285750" algn="just">
              <a:buFont typeface="Wingdings" panose="05000000000000000000" pitchFamily="2" charset="2"/>
              <a:buChar char="§"/>
            </a:pPr>
            <a:r>
              <a:rPr lang="es-MX" sz="1700" dirty="0"/>
              <a:t>Financieras y actuariales a los fideicomisos de jubilaciones y pensiones.</a:t>
            </a:r>
          </a:p>
          <a:p>
            <a:pPr marL="285750" indent="-285750" algn="just">
              <a:buFont typeface="Wingdings" panose="05000000000000000000" pitchFamily="2" charset="2"/>
              <a:buChar char="§"/>
            </a:pPr>
            <a:r>
              <a:rPr lang="es-MX" sz="1700" dirty="0"/>
              <a:t>Revisión por un despacho de auditoría externa y presentación de resultados al máximo órgano de gobierno de la universidad.</a:t>
            </a:r>
          </a:p>
          <a:p>
            <a:pPr marL="285750" indent="-285750" algn="just">
              <a:buFont typeface="Wingdings" panose="05000000000000000000" pitchFamily="2" charset="2"/>
              <a:buChar char="§"/>
            </a:pPr>
            <a:r>
              <a:rPr lang="es-MX" sz="1700" dirty="0"/>
              <a:t>Revisiones por parte del Instituto Mexicano del Seguro Social.</a:t>
            </a:r>
          </a:p>
          <a:p>
            <a:pPr algn="just"/>
            <a:endParaRPr lang="es-MX" sz="1700" dirty="0"/>
          </a:p>
          <a:p>
            <a:pPr algn="just"/>
            <a:r>
              <a:rPr lang="es-MX" sz="1700" b="1" dirty="0"/>
              <a:t>Otros mecanismos de fiscalización:</a:t>
            </a:r>
          </a:p>
          <a:p>
            <a:pPr marL="285750" indent="-285750" algn="just">
              <a:buFont typeface="Wingdings" panose="05000000000000000000" pitchFamily="2" charset="2"/>
              <a:buChar char="§"/>
            </a:pPr>
            <a:r>
              <a:rPr lang="es-MX" sz="1700" dirty="0"/>
              <a:t>Informes trimestrales a la SEP de avances de los proyectos financiados con recursos federales.</a:t>
            </a:r>
          </a:p>
          <a:p>
            <a:pPr marL="285750" indent="-285750" algn="just">
              <a:buFont typeface="Wingdings" panose="05000000000000000000" pitchFamily="2" charset="2"/>
              <a:buChar char="§"/>
            </a:pPr>
            <a:r>
              <a:rPr lang="es-MX" sz="1700" dirty="0"/>
              <a:t>Publicación de información financiera y atención a las solicitudes de información.</a:t>
            </a:r>
          </a:p>
          <a:p>
            <a:pPr marL="285750" indent="-285750" algn="just">
              <a:buFont typeface="Wingdings" panose="05000000000000000000" pitchFamily="2" charset="2"/>
              <a:buChar char="§"/>
            </a:pPr>
            <a:r>
              <a:rPr lang="es-MX" sz="1700" dirty="0"/>
              <a:t>Supervisión y vigilancia de los Comités de Contraloría Social a los programas financiados con recursos federales (PROFOCIE, PROMEP, FAM, PRONABES).</a:t>
            </a:r>
          </a:p>
          <a:p>
            <a:pPr marL="285750" indent="-285750" algn="just">
              <a:buFont typeface="Wingdings" panose="05000000000000000000" pitchFamily="2" charset="2"/>
              <a:buChar char="§"/>
            </a:pPr>
            <a:r>
              <a:rPr lang="es-MX" sz="1700" dirty="0"/>
              <a:t>Entrega anual de los estados financieros auditados a la Cámara de Diputados. </a:t>
            </a:r>
          </a:p>
        </p:txBody>
      </p:sp>
      <p:sp>
        <p:nvSpPr>
          <p:cNvPr id="4" name="1 Título"/>
          <p:cNvSpPr txBox="1">
            <a:spLocks/>
          </p:cNvSpPr>
          <p:nvPr/>
        </p:nvSpPr>
        <p:spPr>
          <a:xfrm>
            <a:off x="1115616" y="300707"/>
            <a:ext cx="7632848" cy="6080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3200" b="1" dirty="0">
                <a:solidFill>
                  <a:srgbClr val="990000"/>
                </a:solidFill>
              </a:rPr>
              <a:t>Fiscalización y evaluación en las UPES</a:t>
            </a:r>
          </a:p>
        </p:txBody>
      </p:sp>
    </p:spTree>
    <p:extLst>
      <p:ext uri="{BB962C8B-B14F-4D97-AF65-F5344CB8AC3E}">
        <p14:creationId xmlns:p14="http://schemas.microsoft.com/office/powerpoint/2010/main" val="1211270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1115616" y="300707"/>
            <a:ext cx="7632848" cy="6080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2800" b="1" dirty="0">
                <a:solidFill>
                  <a:srgbClr val="990000"/>
                </a:solidFill>
              </a:rPr>
              <a:t>Principales conceptos señalados por la ASF</a:t>
            </a:r>
          </a:p>
        </p:txBody>
      </p:sp>
      <p:sp>
        <p:nvSpPr>
          <p:cNvPr id="3" name="2 Rectángulo"/>
          <p:cNvSpPr/>
          <p:nvPr/>
        </p:nvSpPr>
        <p:spPr>
          <a:xfrm>
            <a:off x="611560" y="1124744"/>
            <a:ext cx="8352928" cy="5632311"/>
          </a:xfrm>
          <a:prstGeom prst="rect">
            <a:avLst/>
          </a:prstGeom>
        </p:spPr>
        <p:txBody>
          <a:bodyPr wrap="square">
            <a:spAutoFit/>
          </a:bodyPr>
          <a:lstStyle/>
          <a:p>
            <a:r>
              <a:rPr lang="es-MX" sz="2000" b="1" dirty="0"/>
              <a:t>Recomendaciones:</a:t>
            </a:r>
          </a:p>
          <a:p>
            <a:pPr marL="285750" indent="-285750">
              <a:buFont typeface="Arial" panose="020B0604020202020204" pitchFamily="34" charset="0"/>
              <a:buChar char="•"/>
            </a:pPr>
            <a:r>
              <a:rPr lang="es-MX" sz="2000" dirty="0"/>
              <a:t>Identificación de recursos en el informe anual del Rector. </a:t>
            </a:r>
          </a:p>
          <a:p>
            <a:endParaRPr lang="es-MX" sz="2000" dirty="0"/>
          </a:p>
          <a:p>
            <a:r>
              <a:rPr lang="es-MX" sz="2000" b="1" dirty="0"/>
              <a:t>Solicitudes de aclaración:</a:t>
            </a:r>
          </a:p>
          <a:p>
            <a:pPr marL="285750" indent="-285750">
              <a:buFont typeface="Arial" panose="020B0604020202020204" pitchFamily="34" charset="0"/>
              <a:buChar char="•"/>
            </a:pPr>
            <a:r>
              <a:rPr lang="es-MX" sz="2000" dirty="0"/>
              <a:t>Diferencias en saldo de cuentas bancarias.</a:t>
            </a:r>
          </a:p>
          <a:p>
            <a:pPr marL="285750" indent="-285750">
              <a:buFont typeface="Arial" panose="020B0604020202020204" pitchFamily="34" charset="0"/>
              <a:buChar char="•"/>
            </a:pPr>
            <a:r>
              <a:rPr lang="es-MX" sz="2000" dirty="0"/>
              <a:t>Pagos a personal objetados por la ASF. </a:t>
            </a:r>
          </a:p>
          <a:p>
            <a:endParaRPr lang="es-MX" sz="2000" dirty="0"/>
          </a:p>
          <a:p>
            <a:r>
              <a:rPr lang="es-MX" sz="2000" b="1" dirty="0"/>
              <a:t>Promociones del ejercicio de la facultad de comprobación fiscal:</a:t>
            </a:r>
          </a:p>
          <a:p>
            <a:pPr marL="285750" indent="-285750">
              <a:buFont typeface="Arial" panose="020B0604020202020204" pitchFamily="34" charset="0"/>
              <a:buChar char="•"/>
            </a:pPr>
            <a:r>
              <a:rPr lang="es-MX" sz="2000" dirty="0"/>
              <a:t>Presentación de Declaración Informativa Múltiple al SAT. </a:t>
            </a:r>
          </a:p>
          <a:p>
            <a:pPr marL="285750" indent="-285750">
              <a:buFont typeface="Arial" panose="020B0604020202020204" pitchFamily="34" charset="0"/>
              <a:buChar char="•"/>
            </a:pPr>
            <a:r>
              <a:rPr lang="es-MX" sz="2000" dirty="0"/>
              <a:t>Al SAT para que lleve a cabo una auditoria a la Institución.</a:t>
            </a:r>
          </a:p>
          <a:p>
            <a:endParaRPr lang="es-MX" sz="2000" dirty="0"/>
          </a:p>
          <a:p>
            <a:r>
              <a:rPr lang="es-MX" sz="2000" b="1" dirty="0"/>
              <a:t>Promociones de responsabilidad administrativa sancionatoria:</a:t>
            </a:r>
          </a:p>
          <a:p>
            <a:pPr marL="285750" indent="-285750">
              <a:buFont typeface="Arial" panose="020B0604020202020204" pitchFamily="34" charset="0"/>
              <a:buChar char="•"/>
            </a:pPr>
            <a:r>
              <a:rPr lang="es-MX" sz="2000" dirty="0"/>
              <a:t>No observar la norma aplicable  en  materia de  transferencia del recurso  y registro  e  información  contable  y  presupuestal y  transparencia.</a:t>
            </a:r>
          </a:p>
          <a:p>
            <a:endParaRPr lang="es-MX" sz="2000" b="1" dirty="0"/>
          </a:p>
          <a:p>
            <a:r>
              <a:rPr lang="es-MX" sz="2000" b="1" dirty="0"/>
              <a:t>Pliego de Observaciones:</a:t>
            </a:r>
          </a:p>
          <a:p>
            <a:pPr marL="285750" indent="-285750">
              <a:buFont typeface="Arial" panose="020B0604020202020204" pitchFamily="34" charset="0"/>
              <a:buChar char="•"/>
            </a:pPr>
            <a:r>
              <a:rPr lang="es-MX" sz="2000" dirty="0"/>
              <a:t>Pagos a personal objetados por la ASF. </a:t>
            </a:r>
          </a:p>
          <a:p>
            <a:pPr marL="285750" indent="-285750">
              <a:buFont typeface="Arial" panose="020B0604020202020204" pitchFamily="34" charset="0"/>
              <a:buChar char="•"/>
            </a:pPr>
            <a:r>
              <a:rPr lang="es-MX" sz="2000" dirty="0"/>
              <a:t>Pago de impuesto local de nomina. </a:t>
            </a:r>
          </a:p>
        </p:txBody>
      </p:sp>
    </p:spTree>
    <p:extLst>
      <p:ext uri="{BB962C8B-B14F-4D97-AF65-F5344CB8AC3E}">
        <p14:creationId xmlns:p14="http://schemas.microsoft.com/office/powerpoint/2010/main" val="2456641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4624"/>
            <a:ext cx="8229600" cy="1143000"/>
          </a:xfrm>
        </p:spPr>
        <p:txBody>
          <a:bodyPr>
            <a:normAutofit/>
          </a:bodyPr>
          <a:lstStyle/>
          <a:p>
            <a:r>
              <a:rPr lang="es-MX" altLang="es-MX" sz="2800" dirty="0">
                <a:solidFill>
                  <a:srgbClr val="780000"/>
                </a:solidFill>
                <a:latin typeface="Arial Narrow" pitchFamily="34" charset="0"/>
              </a:rPr>
              <a:t>Rendición de cuentas</a:t>
            </a:r>
            <a:endParaRPr lang="es-ES" sz="2800" dirty="0"/>
          </a:p>
        </p:txBody>
      </p:sp>
      <p:sp>
        <p:nvSpPr>
          <p:cNvPr id="3" name="Marcador de contenido 2"/>
          <p:cNvSpPr>
            <a:spLocks noGrp="1"/>
          </p:cNvSpPr>
          <p:nvPr>
            <p:ph idx="1"/>
          </p:nvPr>
        </p:nvSpPr>
        <p:spPr>
          <a:xfrm>
            <a:off x="755576" y="1279301"/>
            <a:ext cx="7776864" cy="4525963"/>
          </a:xfrm>
        </p:spPr>
        <p:txBody>
          <a:bodyPr>
            <a:noAutofit/>
          </a:bodyPr>
          <a:lstStyle/>
          <a:p>
            <a:pPr marL="0" lvl="0" indent="0" algn="just">
              <a:spcBef>
                <a:spcPts val="0"/>
              </a:spcBef>
              <a:spcAft>
                <a:spcPts val="600"/>
              </a:spcAft>
              <a:buNone/>
            </a:pPr>
            <a:endParaRPr lang="es-ES_tradnl" sz="800" dirty="0"/>
          </a:p>
          <a:p>
            <a:pPr marL="0" indent="0" algn="just">
              <a:spcBef>
                <a:spcPts val="0"/>
              </a:spcBef>
              <a:spcAft>
                <a:spcPts val="600"/>
              </a:spcAft>
              <a:buNone/>
            </a:pPr>
            <a:r>
              <a:rPr lang="es-MX" sz="2400" dirty="0"/>
              <a:t>Muchas de las observaciones no consideran la naturaleza de las IES, por lo que los criterios de fiscalización no corresponden con los procesos que observan.</a:t>
            </a:r>
          </a:p>
          <a:p>
            <a:pPr marL="0" indent="0" algn="just">
              <a:spcBef>
                <a:spcPts val="0"/>
              </a:spcBef>
              <a:spcAft>
                <a:spcPts val="600"/>
              </a:spcAft>
              <a:buNone/>
            </a:pPr>
            <a:endParaRPr lang="es-MX" sz="2400" dirty="0"/>
          </a:p>
          <a:p>
            <a:pPr marL="0" indent="0" algn="just">
              <a:spcBef>
                <a:spcPts val="0"/>
              </a:spcBef>
              <a:spcAft>
                <a:spcPts val="600"/>
              </a:spcAft>
              <a:buNone/>
            </a:pPr>
            <a:r>
              <a:rPr lang="es-MX" sz="2400" dirty="0"/>
              <a:t>Diseño de propuestas de normas y procedimientos de fiscalización, en el marco del espíritu de las leyes de transparencia y rendición de cuentas, acordes con la naturaleza de las IES, estableciendo previamente las corresponsabilidades, sin vulnerar la autonomía, para su gestión correspondiente ante las autoridades competentes</a:t>
            </a:r>
            <a:r>
              <a:rPr lang="es-ES_tradnl" sz="2400" dirty="0"/>
              <a:t>.</a:t>
            </a:r>
          </a:p>
          <a:p>
            <a:pPr marL="0" indent="0" algn="just">
              <a:spcBef>
                <a:spcPts val="0"/>
              </a:spcBef>
              <a:spcAft>
                <a:spcPts val="600"/>
              </a:spcAft>
              <a:buNone/>
            </a:pPr>
            <a:endParaRPr lang="es-ES_tradnl" sz="2400" dirty="0"/>
          </a:p>
        </p:txBody>
      </p:sp>
    </p:spTree>
    <p:extLst>
      <p:ext uri="{BB962C8B-B14F-4D97-AF65-F5344CB8AC3E}">
        <p14:creationId xmlns:p14="http://schemas.microsoft.com/office/powerpoint/2010/main" val="417421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a:xfrm>
            <a:off x="2123728" y="2996952"/>
            <a:ext cx="4896544" cy="1036635"/>
          </a:xfrm>
        </p:spPr>
        <p:txBody>
          <a:bodyPr/>
          <a:lstStyle/>
          <a:p>
            <a:pPr marL="0" indent="0">
              <a:buNone/>
            </a:pPr>
            <a:r>
              <a:rPr lang="es-ES" dirty="0">
                <a:solidFill>
                  <a:srgbClr val="800000"/>
                </a:solidFill>
              </a:rPr>
              <a:t>A manera de conclusión…</a:t>
            </a:r>
          </a:p>
        </p:txBody>
      </p:sp>
    </p:spTree>
    <p:extLst>
      <p:ext uri="{BB962C8B-B14F-4D97-AF65-F5344CB8AC3E}">
        <p14:creationId xmlns:p14="http://schemas.microsoft.com/office/powerpoint/2010/main" val="2524182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1115616" y="300707"/>
            <a:ext cx="7632848" cy="6080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2800" b="1" dirty="0">
                <a:solidFill>
                  <a:srgbClr val="990000"/>
                </a:solidFill>
              </a:rPr>
              <a:t>Número total de observaciones de la ASF</a:t>
            </a:r>
          </a:p>
        </p:txBody>
      </p:sp>
      <p:sp>
        <p:nvSpPr>
          <p:cNvPr id="2" name="Rectángulo 1"/>
          <p:cNvSpPr/>
          <p:nvPr/>
        </p:nvSpPr>
        <p:spPr>
          <a:xfrm>
            <a:off x="3131840" y="1049304"/>
            <a:ext cx="3226974" cy="369332"/>
          </a:xfrm>
          <a:prstGeom prst="rect">
            <a:avLst/>
          </a:prstGeom>
        </p:spPr>
        <p:txBody>
          <a:bodyPr wrap="none">
            <a:spAutoFit/>
          </a:bodyPr>
          <a:lstStyle/>
          <a:p>
            <a:pPr algn="ctr">
              <a:defRPr sz="1800" b="1" i="0" u="none" strike="noStrike" kern="1200" baseline="0">
                <a:solidFill>
                  <a:prstClr val="black"/>
                </a:solidFill>
                <a:latin typeface="+mn-lt"/>
                <a:ea typeface="+mn-ea"/>
                <a:cs typeface="+mn-cs"/>
              </a:defRPr>
            </a:pPr>
            <a:r>
              <a:rPr lang="es-MX" dirty="0"/>
              <a:t>Número total de observaciones</a:t>
            </a:r>
            <a:r>
              <a:rPr lang="es-MX" b="1" dirty="0"/>
              <a:t> </a:t>
            </a:r>
            <a:endParaRPr lang="es-MX" dirty="0"/>
          </a:p>
        </p:txBody>
      </p:sp>
      <p:graphicFrame>
        <p:nvGraphicFramePr>
          <p:cNvPr id="7" name="1 Gráfico"/>
          <p:cNvGraphicFramePr>
            <a:graphicFrameLocks/>
          </p:cNvGraphicFramePr>
          <p:nvPr>
            <p:extLst>
              <p:ext uri="{D42A27DB-BD31-4B8C-83A1-F6EECF244321}">
                <p14:modId xmlns:p14="http://schemas.microsoft.com/office/powerpoint/2010/main" val="3546398141"/>
              </p:ext>
            </p:extLst>
          </p:nvPr>
        </p:nvGraphicFramePr>
        <p:xfrm>
          <a:off x="1090520" y="1361336"/>
          <a:ext cx="7134224" cy="4857751"/>
        </p:xfrm>
        <a:graphic>
          <a:graphicData uri="http://schemas.openxmlformats.org/drawingml/2006/chart">
            <c:chart xmlns:c="http://schemas.openxmlformats.org/drawingml/2006/chart" xmlns:r="http://schemas.openxmlformats.org/officeDocument/2006/relationships" r:id="rId2"/>
          </a:graphicData>
        </a:graphic>
      </p:graphicFrame>
      <p:sp>
        <p:nvSpPr>
          <p:cNvPr id="3" name="CuadroTexto 2"/>
          <p:cNvSpPr txBox="1"/>
          <p:nvPr/>
        </p:nvSpPr>
        <p:spPr>
          <a:xfrm>
            <a:off x="8137592" y="4906872"/>
            <a:ext cx="250390" cy="246221"/>
          </a:xfrm>
          <a:prstGeom prst="rect">
            <a:avLst/>
          </a:prstGeom>
          <a:noFill/>
        </p:spPr>
        <p:txBody>
          <a:bodyPr wrap="none" rtlCol="0">
            <a:spAutoFit/>
          </a:bodyPr>
          <a:lstStyle/>
          <a:p>
            <a:r>
              <a:rPr lang="es-MX" sz="1000" dirty="0"/>
              <a:t>3</a:t>
            </a:r>
          </a:p>
        </p:txBody>
      </p:sp>
      <p:sp>
        <p:nvSpPr>
          <p:cNvPr id="6" name="CuadroTexto 5"/>
          <p:cNvSpPr txBox="1"/>
          <p:nvPr/>
        </p:nvSpPr>
        <p:spPr>
          <a:xfrm>
            <a:off x="8139824" y="4201171"/>
            <a:ext cx="250390" cy="246221"/>
          </a:xfrm>
          <a:prstGeom prst="rect">
            <a:avLst/>
          </a:prstGeom>
          <a:noFill/>
        </p:spPr>
        <p:txBody>
          <a:bodyPr wrap="none" rtlCol="0">
            <a:spAutoFit/>
          </a:bodyPr>
          <a:lstStyle/>
          <a:p>
            <a:r>
              <a:rPr lang="es-MX" sz="1000" dirty="0"/>
              <a:t>6</a:t>
            </a:r>
          </a:p>
        </p:txBody>
      </p:sp>
      <p:sp>
        <p:nvSpPr>
          <p:cNvPr id="8" name="CuadroTexto 7"/>
          <p:cNvSpPr txBox="1"/>
          <p:nvPr/>
        </p:nvSpPr>
        <p:spPr>
          <a:xfrm>
            <a:off x="8137592" y="3494855"/>
            <a:ext cx="250390" cy="246221"/>
          </a:xfrm>
          <a:prstGeom prst="rect">
            <a:avLst/>
          </a:prstGeom>
          <a:noFill/>
        </p:spPr>
        <p:txBody>
          <a:bodyPr wrap="none" rtlCol="0">
            <a:spAutoFit/>
          </a:bodyPr>
          <a:lstStyle/>
          <a:p>
            <a:r>
              <a:rPr lang="es-MX" sz="1000" dirty="0"/>
              <a:t>9</a:t>
            </a:r>
          </a:p>
        </p:txBody>
      </p:sp>
      <p:sp>
        <p:nvSpPr>
          <p:cNvPr id="9" name="CuadroTexto 8"/>
          <p:cNvSpPr txBox="1"/>
          <p:nvPr/>
        </p:nvSpPr>
        <p:spPr>
          <a:xfrm>
            <a:off x="8137592" y="2788539"/>
            <a:ext cx="316112" cy="246221"/>
          </a:xfrm>
          <a:prstGeom prst="rect">
            <a:avLst/>
          </a:prstGeom>
          <a:noFill/>
        </p:spPr>
        <p:txBody>
          <a:bodyPr wrap="none" rtlCol="0">
            <a:spAutoFit/>
          </a:bodyPr>
          <a:lstStyle/>
          <a:p>
            <a:r>
              <a:rPr lang="es-MX" sz="1000" dirty="0"/>
              <a:t>12</a:t>
            </a:r>
          </a:p>
        </p:txBody>
      </p:sp>
      <p:sp>
        <p:nvSpPr>
          <p:cNvPr id="10" name="CuadroTexto 9"/>
          <p:cNvSpPr txBox="1"/>
          <p:nvPr/>
        </p:nvSpPr>
        <p:spPr>
          <a:xfrm>
            <a:off x="8137592" y="2082223"/>
            <a:ext cx="316112" cy="246221"/>
          </a:xfrm>
          <a:prstGeom prst="rect">
            <a:avLst/>
          </a:prstGeom>
          <a:noFill/>
        </p:spPr>
        <p:txBody>
          <a:bodyPr wrap="none" rtlCol="0">
            <a:spAutoFit/>
          </a:bodyPr>
          <a:lstStyle/>
          <a:p>
            <a:r>
              <a:rPr lang="es-MX" sz="1000" dirty="0"/>
              <a:t>15</a:t>
            </a:r>
          </a:p>
        </p:txBody>
      </p:sp>
      <p:sp>
        <p:nvSpPr>
          <p:cNvPr id="11" name="CuadroTexto 10"/>
          <p:cNvSpPr txBox="1"/>
          <p:nvPr/>
        </p:nvSpPr>
        <p:spPr>
          <a:xfrm>
            <a:off x="8139824" y="1375907"/>
            <a:ext cx="316112" cy="246221"/>
          </a:xfrm>
          <a:prstGeom prst="rect">
            <a:avLst/>
          </a:prstGeom>
          <a:noFill/>
        </p:spPr>
        <p:txBody>
          <a:bodyPr wrap="none" rtlCol="0">
            <a:spAutoFit/>
          </a:bodyPr>
          <a:lstStyle/>
          <a:p>
            <a:r>
              <a:rPr lang="es-MX" sz="1000" dirty="0"/>
              <a:t>18</a:t>
            </a:r>
          </a:p>
        </p:txBody>
      </p:sp>
      <p:sp>
        <p:nvSpPr>
          <p:cNvPr id="4" name="Rombo 3"/>
          <p:cNvSpPr/>
          <p:nvPr/>
        </p:nvSpPr>
        <p:spPr>
          <a:xfrm>
            <a:off x="2267744" y="1903112"/>
            <a:ext cx="72008" cy="72008"/>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2" name="Rombo 11"/>
          <p:cNvSpPr/>
          <p:nvPr/>
        </p:nvSpPr>
        <p:spPr>
          <a:xfrm>
            <a:off x="3923928" y="3134104"/>
            <a:ext cx="72008" cy="72008"/>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3" name="Rombo 12"/>
          <p:cNvSpPr/>
          <p:nvPr/>
        </p:nvSpPr>
        <p:spPr>
          <a:xfrm>
            <a:off x="5220072" y="3581961"/>
            <a:ext cx="72008" cy="72008"/>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4" name="Rombo 13"/>
          <p:cNvSpPr/>
          <p:nvPr/>
        </p:nvSpPr>
        <p:spPr>
          <a:xfrm>
            <a:off x="7236296" y="4288277"/>
            <a:ext cx="72008" cy="72008"/>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cxnSp>
        <p:nvCxnSpPr>
          <p:cNvPr id="16" name="Conector recto 15"/>
          <p:cNvCxnSpPr/>
          <p:nvPr/>
        </p:nvCxnSpPr>
        <p:spPr>
          <a:xfrm>
            <a:off x="2303748" y="1939688"/>
            <a:ext cx="1656184" cy="1230992"/>
          </a:xfrm>
          <a:prstGeom prst="line">
            <a:avLst/>
          </a:prstGeom>
          <a:ln w="57150"/>
        </p:spPr>
        <p:style>
          <a:lnRef idx="2">
            <a:schemeClr val="dk1"/>
          </a:lnRef>
          <a:fillRef idx="0">
            <a:schemeClr val="dk1"/>
          </a:fillRef>
          <a:effectRef idx="1">
            <a:schemeClr val="dk1"/>
          </a:effectRef>
          <a:fontRef idx="minor">
            <a:schemeClr val="tx1"/>
          </a:fontRef>
        </p:style>
      </p:cxnSp>
      <p:cxnSp>
        <p:nvCxnSpPr>
          <p:cNvPr id="22" name="Conector recto 21"/>
          <p:cNvCxnSpPr>
            <a:endCxn id="13" idx="2"/>
          </p:cNvCxnSpPr>
          <p:nvPr/>
        </p:nvCxnSpPr>
        <p:spPr>
          <a:xfrm>
            <a:off x="3959932" y="3179824"/>
            <a:ext cx="1296144" cy="474145"/>
          </a:xfrm>
          <a:prstGeom prst="line">
            <a:avLst/>
          </a:prstGeom>
          <a:ln w="57150"/>
        </p:spPr>
        <p:style>
          <a:lnRef idx="2">
            <a:schemeClr val="dk1"/>
          </a:lnRef>
          <a:fillRef idx="0">
            <a:schemeClr val="dk1"/>
          </a:fillRef>
          <a:effectRef idx="1">
            <a:schemeClr val="dk1"/>
          </a:effectRef>
          <a:fontRef idx="minor">
            <a:schemeClr val="tx1"/>
          </a:fontRef>
        </p:style>
      </p:cxnSp>
      <p:cxnSp>
        <p:nvCxnSpPr>
          <p:cNvPr id="25" name="Conector recto 24"/>
          <p:cNvCxnSpPr>
            <a:stCxn id="13" idx="2"/>
          </p:cNvCxnSpPr>
          <p:nvPr/>
        </p:nvCxnSpPr>
        <p:spPr>
          <a:xfrm>
            <a:off x="5256076" y="3653969"/>
            <a:ext cx="2052228" cy="670312"/>
          </a:xfrm>
          <a:prstGeom prst="line">
            <a:avLst/>
          </a:prstGeom>
          <a:ln w="57150"/>
        </p:spPr>
        <p:style>
          <a:lnRef idx="2">
            <a:schemeClr val="dk1"/>
          </a:lnRef>
          <a:fillRef idx="0">
            <a:schemeClr val="dk1"/>
          </a:fillRef>
          <a:effectRef idx="1">
            <a:schemeClr val="dk1"/>
          </a:effectRef>
          <a:fontRef idx="minor">
            <a:schemeClr val="tx1"/>
          </a:fontRef>
        </p:style>
      </p:cxnSp>
      <p:sp>
        <p:nvSpPr>
          <p:cNvPr id="27" name="Rectángulo 26"/>
          <p:cNvSpPr/>
          <p:nvPr/>
        </p:nvSpPr>
        <p:spPr>
          <a:xfrm>
            <a:off x="5098289" y="6206704"/>
            <a:ext cx="3368550" cy="307777"/>
          </a:xfrm>
          <a:prstGeom prst="rect">
            <a:avLst/>
          </a:prstGeom>
        </p:spPr>
        <p:txBody>
          <a:bodyPr wrap="none">
            <a:spAutoFit/>
          </a:bodyPr>
          <a:lstStyle/>
          <a:p>
            <a:pPr algn="ctr">
              <a:defRPr sz="1800" b="1" i="0" u="none" strike="noStrike" kern="1200" baseline="0">
                <a:solidFill>
                  <a:prstClr val="black"/>
                </a:solidFill>
                <a:latin typeface="+mn-lt"/>
                <a:ea typeface="+mn-ea"/>
                <a:cs typeface="+mn-cs"/>
              </a:defRPr>
            </a:pPr>
            <a:r>
              <a:rPr lang="es-MX" sz="1400" dirty="0"/>
              <a:t>Promedio de observaciones por institución</a:t>
            </a:r>
          </a:p>
        </p:txBody>
      </p:sp>
      <p:cxnSp>
        <p:nvCxnSpPr>
          <p:cNvPr id="29" name="Conector recto 28"/>
          <p:cNvCxnSpPr/>
          <p:nvPr/>
        </p:nvCxnSpPr>
        <p:spPr>
          <a:xfrm>
            <a:off x="4745164" y="6360592"/>
            <a:ext cx="324036" cy="0"/>
          </a:xfrm>
          <a:prstGeom prst="line">
            <a:avLst/>
          </a:prstGeom>
          <a:ln w="57150"/>
        </p:spPr>
        <p:style>
          <a:lnRef idx="2">
            <a:schemeClr val="dk1"/>
          </a:lnRef>
          <a:fillRef idx="0">
            <a:schemeClr val="dk1"/>
          </a:fillRef>
          <a:effectRef idx="1">
            <a:schemeClr val="dk1"/>
          </a:effectRef>
          <a:fontRef idx="minor">
            <a:schemeClr val="tx1"/>
          </a:fontRef>
        </p:style>
      </p:cxnSp>
      <p:sp>
        <p:nvSpPr>
          <p:cNvPr id="15" name="CuadroTexto 14"/>
          <p:cNvSpPr txBox="1"/>
          <p:nvPr/>
        </p:nvSpPr>
        <p:spPr>
          <a:xfrm>
            <a:off x="683568" y="6381328"/>
            <a:ext cx="6564229" cy="369332"/>
          </a:xfrm>
          <a:prstGeom prst="rect">
            <a:avLst/>
          </a:prstGeom>
          <a:noFill/>
        </p:spPr>
        <p:txBody>
          <a:bodyPr wrap="none" rtlCol="0">
            <a:spAutoFit/>
          </a:bodyPr>
          <a:lstStyle/>
          <a:p>
            <a:r>
              <a:rPr lang="es-ES" dirty="0"/>
              <a:t>Fuente: Dirección General de Planeación y Desarrollo, ANUIES, 2017. </a:t>
            </a:r>
          </a:p>
        </p:txBody>
      </p:sp>
    </p:spTree>
    <p:extLst>
      <p:ext uri="{BB962C8B-B14F-4D97-AF65-F5344CB8AC3E}">
        <p14:creationId xmlns:p14="http://schemas.microsoft.com/office/powerpoint/2010/main" val="12528544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755576" y="188640"/>
            <a:ext cx="7632848" cy="6080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3200" b="1" dirty="0">
                <a:solidFill>
                  <a:srgbClr val="990000"/>
                </a:solidFill>
              </a:rPr>
              <a:t>La estafa de los medios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84784"/>
            <a:ext cx="4392488" cy="792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238" y="2348880"/>
            <a:ext cx="4506913" cy="492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9616" y="1999629"/>
            <a:ext cx="4251325" cy="119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7111" y="1495485"/>
            <a:ext cx="2409825" cy="4476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515" y="3212577"/>
            <a:ext cx="4752530" cy="6762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3146" y="2841005"/>
            <a:ext cx="2390775" cy="4476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05042" y="3172625"/>
            <a:ext cx="4059446" cy="113539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8055" y="4731264"/>
            <a:ext cx="4378032" cy="115212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4"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0958" y="3865238"/>
            <a:ext cx="2495550" cy="85990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6"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05042" y="4266600"/>
            <a:ext cx="2259246" cy="4585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7"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05042" y="4731264"/>
            <a:ext cx="3915430" cy="111618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CuadroTexto 1"/>
          <p:cNvSpPr txBox="1"/>
          <p:nvPr/>
        </p:nvSpPr>
        <p:spPr>
          <a:xfrm>
            <a:off x="2123728" y="5949280"/>
            <a:ext cx="4902930" cy="523220"/>
          </a:xfrm>
          <a:prstGeom prst="rect">
            <a:avLst/>
          </a:prstGeom>
          <a:noFill/>
        </p:spPr>
        <p:txBody>
          <a:bodyPr wrap="none" rtlCol="0">
            <a:spAutoFit/>
          </a:bodyPr>
          <a:lstStyle/>
          <a:p>
            <a:r>
              <a:rPr lang="es-ES" sz="2800" dirty="0">
                <a:solidFill>
                  <a:srgbClr val="800000"/>
                </a:solidFill>
              </a:rPr>
              <a:t>8  de 892 IES Públicas en México</a:t>
            </a:r>
          </a:p>
        </p:txBody>
      </p:sp>
    </p:spTree>
    <p:extLst>
      <p:ext uri="{BB962C8B-B14F-4D97-AF65-F5344CB8AC3E}">
        <p14:creationId xmlns:p14="http://schemas.microsoft.com/office/powerpoint/2010/main" val="54766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3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3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3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6" presetClass="emph" presetSubtype="0" fill="hold" grpId="1" nodeType="clickEffect">
                                  <p:stCondLst>
                                    <p:cond delay="0"/>
                                  </p:stCondLst>
                                  <p:childTnLst>
                                    <p:animScale>
                                      <p:cBhvr>
                                        <p:cTn id="44"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1115616" y="188640"/>
            <a:ext cx="7632848" cy="6080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3200" b="1" dirty="0">
                <a:solidFill>
                  <a:srgbClr val="990000"/>
                </a:solidFill>
              </a:rPr>
              <a:t>Percepción de la sociedad</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588" y="994745"/>
            <a:ext cx="1819275" cy="1066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166195"/>
            <a:ext cx="5267325" cy="723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504" y="1874168"/>
            <a:ext cx="8105775" cy="4667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3" name="2 Conector recto de flecha"/>
          <p:cNvCxnSpPr/>
          <p:nvPr/>
        </p:nvCxnSpPr>
        <p:spPr>
          <a:xfrm flipH="1" flipV="1">
            <a:off x="5364088" y="5445224"/>
            <a:ext cx="1296144" cy="36004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 name="3 CuadroTexto"/>
          <p:cNvSpPr txBox="1"/>
          <p:nvPr/>
        </p:nvSpPr>
        <p:spPr>
          <a:xfrm>
            <a:off x="6804248" y="5670976"/>
            <a:ext cx="758541" cy="369332"/>
          </a:xfrm>
          <a:prstGeom prst="rect">
            <a:avLst/>
          </a:prstGeom>
          <a:noFill/>
        </p:spPr>
        <p:txBody>
          <a:bodyPr wrap="none" rtlCol="0">
            <a:spAutoFit/>
          </a:bodyPr>
          <a:lstStyle/>
          <a:p>
            <a:r>
              <a:rPr lang="es-MX" b="1" dirty="0">
                <a:solidFill>
                  <a:srgbClr val="FF0000"/>
                </a:solidFill>
              </a:rPr>
              <a:t>42.0%</a:t>
            </a:r>
          </a:p>
        </p:txBody>
      </p:sp>
    </p:spTree>
    <p:extLst>
      <p:ext uri="{BB962C8B-B14F-4D97-AF65-F5344CB8AC3E}">
        <p14:creationId xmlns:p14="http://schemas.microsoft.com/office/powerpoint/2010/main" val="2301169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620688"/>
            <a:ext cx="8229600" cy="1143000"/>
          </a:xfrm>
        </p:spPr>
        <p:txBody>
          <a:bodyPr>
            <a:normAutofit/>
          </a:bodyPr>
          <a:lstStyle/>
          <a:p>
            <a:r>
              <a:rPr lang="es-ES_tradnl" sz="2800" b="1" dirty="0">
                <a:solidFill>
                  <a:srgbClr val="800000"/>
                </a:solidFill>
              </a:rPr>
              <a:t>Los nuevos retos de las Universidades</a:t>
            </a:r>
          </a:p>
        </p:txBody>
      </p:sp>
      <p:sp>
        <p:nvSpPr>
          <p:cNvPr id="3" name="Marcador de contenido 2"/>
          <p:cNvSpPr>
            <a:spLocks noGrp="1"/>
          </p:cNvSpPr>
          <p:nvPr>
            <p:ph idx="1"/>
          </p:nvPr>
        </p:nvSpPr>
        <p:spPr>
          <a:xfrm>
            <a:off x="539552" y="1628800"/>
            <a:ext cx="8136904" cy="4525963"/>
          </a:xfrm>
        </p:spPr>
        <p:txBody>
          <a:bodyPr>
            <a:noAutofit/>
          </a:bodyPr>
          <a:lstStyle/>
          <a:p>
            <a:pPr marL="0" indent="0">
              <a:spcBef>
                <a:spcPts val="0"/>
              </a:spcBef>
              <a:spcAft>
                <a:spcPts val="600"/>
              </a:spcAft>
              <a:buNone/>
            </a:pPr>
            <a:r>
              <a:rPr lang="es-ES_tradnl" sz="2400" dirty="0"/>
              <a:t>Nuevas condiciones globales y locales.</a:t>
            </a:r>
          </a:p>
          <a:p>
            <a:pPr marL="0" indent="0">
              <a:spcBef>
                <a:spcPts val="0"/>
              </a:spcBef>
              <a:spcAft>
                <a:spcPts val="600"/>
              </a:spcAft>
              <a:buNone/>
            </a:pPr>
            <a:endParaRPr lang="es-ES_tradnl" sz="800" dirty="0"/>
          </a:p>
          <a:p>
            <a:pPr>
              <a:spcBef>
                <a:spcPts val="0"/>
              </a:spcBef>
              <a:spcAft>
                <a:spcPts val="600"/>
              </a:spcAft>
            </a:pPr>
            <a:r>
              <a:rPr lang="es-ES_tradnl" sz="2400" dirty="0"/>
              <a:t>Globalización.</a:t>
            </a:r>
          </a:p>
          <a:p>
            <a:pPr>
              <a:spcBef>
                <a:spcPts val="0"/>
              </a:spcBef>
              <a:spcAft>
                <a:spcPts val="600"/>
              </a:spcAft>
            </a:pPr>
            <a:r>
              <a:rPr lang="es-ES_tradnl" sz="2400" dirty="0"/>
              <a:t>Acelerado desarrollo de la ciencia, la tecnología y la innovación.</a:t>
            </a:r>
          </a:p>
          <a:p>
            <a:pPr>
              <a:spcBef>
                <a:spcPts val="0"/>
              </a:spcBef>
              <a:spcAft>
                <a:spcPts val="600"/>
              </a:spcAft>
            </a:pPr>
            <a:r>
              <a:rPr lang="es-ES_tradnl" sz="2400" dirty="0"/>
              <a:t>Sociedad del Conocimiento.</a:t>
            </a:r>
          </a:p>
          <a:p>
            <a:pPr>
              <a:spcBef>
                <a:spcPts val="0"/>
              </a:spcBef>
              <a:spcAft>
                <a:spcPts val="600"/>
              </a:spcAft>
            </a:pPr>
            <a:r>
              <a:rPr lang="es-ES_tradnl" sz="2400" dirty="0"/>
              <a:t>Responsabilidad Social</a:t>
            </a:r>
          </a:p>
          <a:p>
            <a:pPr>
              <a:spcBef>
                <a:spcPts val="0"/>
              </a:spcBef>
              <a:spcAft>
                <a:spcPts val="600"/>
              </a:spcAft>
            </a:pPr>
            <a:r>
              <a:rPr lang="es-ES_tradnl" sz="2400" dirty="0"/>
              <a:t>Universidad como factor económico.</a:t>
            </a:r>
          </a:p>
          <a:p>
            <a:pPr>
              <a:spcBef>
                <a:spcPts val="0"/>
              </a:spcBef>
              <a:spcAft>
                <a:spcPts val="600"/>
              </a:spcAft>
            </a:pPr>
            <a:r>
              <a:rPr lang="es-ES_tradnl" sz="2400" dirty="0"/>
              <a:t>Nuevas condiciones políticas de involución: </a:t>
            </a:r>
            <a:r>
              <a:rPr lang="es-ES_tradnl" sz="2400" dirty="0" err="1"/>
              <a:t>Brexit</a:t>
            </a:r>
            <a:r>
              <a:rPr lang="es-ES_tradnl" sz="2400" dirty="0"/>
              <a:t>, </a:t>
            </a:r>
            <a:r>
              <a:rPr lang="es-ES_tradnl" sz="2400" dirty="0" err="1"/>
              <a:t>Trump,No</a:t>
            </a:r>
            <a:r>
              <a:rPr lang="es-ES_tradnl" sz="2400" dirty="0"/>
              <a:t> Colombia, Cataluña...</a:t>
            </a:r>
          </a:p>
          <a:p>
            <a:pPr marL="0" indent="0">
              <a:spcBef>
                <a:spcPts val="0"/>
              </a:spcBef>
              <a:spcAft>
                <a:spcPts val="600"/>
              </a:spcAft>
              <a:buNone/>
            </a:pPr>
            <a:r>
              <a:rPr lang="es-ES_tradnl" sz="2400" dirty="0"/>
              <a:t>Los nuevos retos condicionan de facto la autonomía académica, financiero- administrativa y política de las instituciones.</a:t>
            </a:r>
            <a:endParaRPr lang="es-ES_tradnl" sz="2400" dirty="0">
              <a:solidFill>
                <a:srgbClr val="800000"/>
              </a:solidFill>
            </a:endParaRPr>
          </a:p>
        </p:txBody>
      </p:sp>
    </p:spTree>
    <p:extLst>
      <p:ext uri="{BB962C8B-B14F-4D97-AF65-F5344CB8AC3E}">
        <p14:creationId xmlns:p14="http://schemas.microsoft.com/office/powerpoint/2010/main" val="170514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3608" y="15776"/>
            <a:ext cx="8229600" cy="1143000"/>
          </a:xfrm>
        </p:spPr>
        <p:txBody>
          <a:bodyPr/>
          <a:lstStyle/>
          <a:p>
            <a:endParaRPr lang="es-ES" dirty="0"/>
          </a:p>
        </p:txBody>
      </p:sp>
      <p:sp>
        <p:nvSpPr>
          <p:cNvPr id="4" name="CuadroTexto 3"/>
          <p:cNvSpPr txBox="1"/>
          <p:nvPr/>
        </p:nvSpPr>
        <p:spPr>
          <a:xfrm>
            <a:off x="323528" y="6237312"/>
            <a:ext cx="8640960" cy="523220"/>
          </a:xfrm>
          <a:prstGeom prst="rect">
            <a:avLst/>
          </a:prstGeom>
          <a:noFill/>
        </p:spPr>
        <p:txBody>
          <a:bodyPr wrap="square" rtlCol="0">
            <a:spAutoFit/>
          </a:bodyPr>
          <a:lstStyle/>
          <a:p>
            <a:r>
              <a:rPr lang="es-ES" sz="1400" dirty="0"/>
              <a:t>Fuente: Consulta </a:t>
            </a:r>
            <a:r>
              <a:rPr lang="es-ES" sz="1400" dirty="0" err="1"/>
              <a:t>Mitofsky</a:t>
            </a:r>
            <a:r>
              <a:rPr lang="es-ES" sz="1400" dirty="0"/>
              <a:t> http://</a:t>
            </a:r>
            <a:r>
              <a:rPr lang="es-ES" sz="1400" dirty="0" err="1"/>
              <a:t>www.consulta.mx</a:t>
            </a:r>
            <a:r>
              <a:rPr lang="es-ES" sz="1400" dirty="0"/>
              <a:t>/</a:t>
            </a:r>
            <a:r>
              <a:rPr lang="es-ES" sz="1400" dirty="0" err="1"/>
              <a:t>index.php</a:t>
            </a:r>
            <a:r>
              <a:rPr lang="es-ES" sz="1400" dirty="0"/>
              <a:t>/estudios-e-investigaciones/</a:t>
            </a:r>
            <a:r>
              <a:rPr lang="es-ES" sz="1400" dirty="0" err="1"/>
              <a:t>mexico</a:t>
            </a:r>
            <a:r>
              <a:rPr lang="es-ES" sz="1400" dirty="0"/>
              <a:t>-opina/</a:t>
            </a:r>
            <a:r>
              <a:rPr lang="es-ES" sz="1400" dirty="0" err="1"/>
              <a:t>item</a:t>
            </a:r>
            <a:r>
              <a:rPr lang="es-ES" sz="1400" dirty="0"/>
              <a:t>/884-mexico-confianza-en-instituciones-2016</a:t>
            </a:r>
          </a:p>
        </p:txBody>
      </p:sp>
      <p:pic>
        <p:nvPicPr>
          <p:cNvPr id="5" name="Imagen 4" descr="Captura de pantalla 2017-11-17 a las 2.09.48.png"/>
          <p:cNvPicPr>
            <a:picLocks noChangeAspect="1"/>
          </p:cNvPicPr>
          <p:nvPr/>
        </p:nvPicPr>
        <p:blipFill rotWithShape="1">
          <a:blip r:embed="rId2">
            <a:extLst>
              <a:ext uri="{28A0092B-C50C-407E-A947-70E740481C1C}">
                <a14:useLocalDpi xmlns:a14="http://schemas.microsoft.com/office/drawing/2010/main" val="0"/>
              </a:ext>
            </a:extLst>
          </a:blip>
          <a:srcRect l="1882" t="2777" r="31771" b="6666"/>
          <a:stretch/>
        </p:blipFill>
        <p:spPr>
          <a:xfrm>
            <a:off x="1238250" y="404664"/>
            <a:ext cx="6862141" cy="5853718"/>
          </a:xfrm>
          <a:prstGeom prst="rect">
            <a:avLst/>
          </a:prstGeom>
        </p:spPr>
      </p:pic>
    </p:spTree>
    <p:extLst>
      <p:ext uri="{BB962C8B-B14F-4D97-AF65-F5344CB8AC3E}">
        <p14:creationId xmlns:p14="http://schemas.microsoft.com/office/powerpoint/2010/main" val="160885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CuadroTexto 2"/>
          <p:cNvSpPr txBox="1"/>
          <p:nvPr/>
        </p:nvSpPr>
        <p:spPr>
          <a:xfrm>
            <a:off x="1763688" y="2751435"/>
            <a:ext cx="5472608" cy="2246769"/>
          </a:xfrm>
          <a:prstGeom prst="rect">
            <a:avLst/>
          </a:prstGeom>
          <a:noFill/>
        </p:spPr>
        <p:txBody>
          <a:bodyPr wrap="square" rtlCol="0">
            <a:spAutoFit/>
          </a:bodyPr>
          <a:lstStyle/>
          <a:p>
            <a:pPr algn="ctr"/>
            <a:r>
              <a:rPr lang="es-ES" sz="2800" dirty="0">
                <a:solidFill>
                  <a:srgbClr val="800000"/>
                </a:solidFill>
              </a:rPr>
              <a:t>SEGUIMOS AVANZANDO EN LA TRANSPARENCIA Y EN LA RENDICIÓN DE CUENTAS DE LA EDUCACIÓN SUPERIOR</a:t>
            </a:r>
          </a:p>
          <a:p>
            <a:pPr algn="ctr"/>
            <a:endParaRPr lang="es-ES" sz="2800" dirty="0">
              <a:solidFill>
                <a:srgbClr val="800000"/>
              </a:solidFill>
            </a:endParaRPr>
          </a:p>
        </p:txBody>
      </p:sp>
      <p:sp>
        <p:nvSpPr>
          <p:cNvPr id="4" name="Rectángulo 3">
            <a:extLst>
              <a:ext uri="{FF2B5EF4-FFF2-40B4-BE49-F238E27FC236}">
                <a16:creationId xmlns:a16="http://schemas.microsoft.com/office/drawing/2014/main" id="{0236A3E2-1D93-4AAA-ADE9-75B4C49A206A}"/>
              </a:ext>
            </a:extLst>
          </p:cNvPr>
          <p:cNvSpPr/>
          <p:nvPr/>
        </p:nvSpPr>
        <p:spPr>
          <a:xfrm>
            <a:off x="2411760" y="4998204"/>
            <a:ext cx="3619003" cy="369332"/>
          </a:xfrm>
          <a:prstGeom prst="rect">
            <a:avLst/>
          </a:prstGeom>
        </p:spPr>
        <p:txBody>
          <a:bodyPr wrap="none">
            <a:spAutoFit/>
          </a:bodyPr>
          <a:lstStyle/>
          <a:p>
            <a:pPr algn="ctr"/>
            <a:r>
              <a:rPr lang="es-ES" dirty="0">
                <a:solidFill>
                  <a:srgbClr val="800000"/>
                </a:solidFill>
              </a:rPr>
              <a:t>EL PUEBLO LO SABE, Y LO SABE BIEN </a:t>
            </a:r>
          </a:p>
        </p:txBody>
      </p:sp>
    </p:spTree>
    <p:extLst>
      <p:ext uri="{BB962C8B-B14F-4D97-AF65-F5344CB8AC3E}">
        <p14:creationId xmlns:p14="http://schemas.microsoft.com/office/powerpoint/2010/main" val="333629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txBox="1">
            <a:spLocks/>
          </p:cNvSpPr>
          <p:nvPr/>
        </p:nvSpPr>
        <p:spPr>
          <a:xfrm>
            <a:off x="467544" y="1916832"/>
            <a:ext cx="8229600" cy="187220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s-MX" sz="2800" b="1" dirty="0">
              <a:solidFill>
                <a:schemeClr val="tx1">
                  <a:lumMod val="65000"/>
                  <a:lumOff val="35000"/>
                </a:schemeClr>
              </a:solidFill>
            </a:endParaRPr>
          </a:p>
          <a:p>
            <a:r>
              <a:rPr lang="es-ES_tradnl" sz="3000" b="1" dirty="0"/>
              <a:t>“MUCHAS GRACIAS”</a:t>
            </a:r>
            <a:endParaRPr lang="es-ES_tradnl" sz="3000" dirty="0"/>
          </a:p>
          <a:p>
            <a:pPr algn="r">
              <a:spcBef>
                <a:spcPts val="0"/>
              </a:spcBef>
            </a:pPr>
            <a:endParaRPr lang="es-ES" sz="1000" b="1" dirty="0">
              <a:solidFill>
                <a:schemeClr val="tx1">
                  <a:lumMod val="65000"/>
                  <a:lumOff val="35000"/>
                </a:schemeClr>
              </a:solidFill>
            </a:endParaRPr>
          </a:p>
          <a:p>
            <a:pPr algn="r">
              <a:spcBef>
                <a:spcPts val="0"/>
              </a:spcBef>
            </a:pPr>
            <a:endParaRPr lang="es-ES" sz="800" dirty="0">
              <a:solidFill>
                <a:schemeClr val="tx1">
                  <a:lumMod val="65000"/>
                  <a:lumOff val="35000"/>
                </a:schemeClr>
              </a:solidFill>
            </a:endParaRPr>
          </a:p>
          <a:p>
            <a:pPr algn="r">
              <a:spcBef>
                <a:spcPts val="0"/>
              </a:spcBef>
            </a:pPr>
            <a:endParaRPr lang="es-ES" sz="800" dirty="0">
              <a:solidFill>
                <a:schemeClr val="tx1">
                  <a:lumMod val="65000"/>
                  <a:lumOff val="35000"/>
                </a:schemeClr>
              </a:solidFill>
            </a:endParaRPr>
          </a:p>
          <a:p>
            <a:pPr algn="r">
              <a:spcBef>
                <a:spcPts val="0"/>
              </a:spcBef>
            </a:pPr>
            <a:endParaRPr lang="es-ES" sz="800" dirty="0">
              <a:solidFill>
                <a:schemeClr val="tx1">
                  <a:lumMod val="65000"/>
                  <a:lumOff val="35000"/>
                </a:schemeClr>
              </a:solidFill>
            </a:endParaRPr>
          </a:p>
          <a:p>
            <a:pPr algn="r">
              <a:spcBef>
                <a:spcPts val="0"/>
              </a:spcBef>
            </a:pPr>
            <a:r>
              <a:rPr lang="es-ES" sz="2800" dirty="0"/>
              <a:t>Dr. Roberto </a:t>
            </a:r>
            <a:r>
              <a:rPr lang="es-ES" sz="2800" dirty="0" err="1"/>
              <a:t>Villers</a:t>
            </a:r>
            <a:r>
              <a:rPr lang="es-ES" sz="2800" dirty="0"/>
              <a:t> </a:t>
            </a:r>
            <a:r>
              <a:rPr lang="es-ES" sz="2800" dirty="0" err="1"/>
              <a:t>Aispuro</a:t>
            </a:r>
            <a:endParaRPr lang="es-ES" sz="2800" dirty="0"/>
          </a:p>
          <a:p>
            <a:pPr algn="r">
              <a:spcBef>
                <a:spcPts val="0"/>
              </a:spcBef>
            </a:pPr>
            <a:r>
              <a:rPr lang="es-ES" sz="2800" dirty="0"/>
              <a:t>Director General Académico. ANUIES</a:t>
            </a:r>
          </a:p>
          <a:p>
            <a:pPr algn="r">
              <a:spcBef>
                <a:spcPts val="0"/>
              </a:spcBef>
            </a:pPr>
            <a:r>
              <a:rPr lang="es-ES" sz="2800" dirty="0" err="1">
                <a:solidFill>
                  <a:srgbClr val="3366FF"/>
                </a:solidFill>
              </a:rPr>
              <a:t>villers@anuies.mx</a:t>
            </a:r>
            <a:endParaRPr lang="es-ES" sz="2800" dirty="0">
              <a:solidFill>
                <a:srgbClr val="3366FF"/>
              </a:solidFill>
            </a:endParaRPr>
          </a:p>
          <a:p>
            <a:pPr algn="r">
              <a:spcBef>
                <a:spcPts val="0"/>
              </a:spcBef>
            </a:pPr>
            <a:endParaRPr lang="es-ES" sz="2800" dirty="0"/>
          </a:p>
          <a:p>
            <a:pPr algn="r">
              <a:spcBef>
                <a:spcPts val="0"/>
              </a:spcBef>
            </a:pPr>
            <a:endParaRPr lang="es-ES" sz="2800" b="1" dirty="0">
              <a:solidFill>
                <a:schemeClr val="tx1">
                  <a:lumMod val="65000"/>
                  <a:lumOff val="35000"/>
                </a:schemeClr>
              </a:solidFill>
            </a:endParaRPr>
          </a:p>
        </p:txBody>
      </p:sp>
      <p:sp>
        <p:nvSpPr>
          <p:cNvPr id="2" name="Rectángulo 1"/>
          <p:cNvSpPr/>
          <p:nvPr/>
        </p:nvSpPr>
        <p:spPr>
          <a:xfrm>
            <a:off x="179512" y="5355213"/>
            <a:ext cx="8856984" cy="1241365"/>
          </a:xfrm>
          <a:prstGeom prst="rect">
            <a:avLst/>
          </a:prstGeom>
        </p:spPr>
        <p:txBody>
          <a:bodyPr wrap="square">
            <a:spAutoFit/>
          </a:bodyPr>
          <a:lstStyle/>
          <a:p>
            <a:pPr algn="ctr"/>
            <a:r>
              <a:rPr lang="es-ES" sz="2800" baseline="30000" dirty="0">
                <a:solidFill>
                  <a:srgbClr val="800000"/>
                </a:solidFill>
              </a:rPr>
              <a:t>CONGRESO NACIONAL DE UNIVERSIDADES</a:t>
            </a:r>
          </a:p>
          <a:p>
            <a:pPr algn="ctr"/>
            <a:r>
              <a:rPr lang="es-ES" sz="2800" baseline="30000" dirty="0">
                <a:solidFill>
                  <a:srgbClr val="800000"/>
                </a:solidFill>
              </a:rPr>
              <a:t>De cara a la transparencia y rendición de cuentas </a:t>
            </a:r>
          </a:p>
          <a:p>
            <a:pPr algn="ctr"/>
            <a:endParaRPr lang="es-ES" sz="2800" baseline="30000" dirty="0"/>
          </a:p>
          <a:p>
            <a:pPr algn="ctr"/>
            <a:r>
              <a:rPr lang="es-ES" sz="2800" baseline="30000" dirty="0"/>
              <a:t>Acapulco, Guerrero, 17 de noviembre de 2017</a:t>
            </a:r>
            <a:endParaRPr lang="es-ES" sz="2800" dirty="0"/>
          </a:p>
        </p:txBody>
      </p:sp>
    </p:spTree>
    <p:extLst>
      <p:ext uri="{BB962C8B-B14F-4D97-AF65-F5344CB8AC3E}">
        <p14:creationId xmlns:p14="http://schemas.microsoft.com/office/powerpoint/2010/main" val="4248118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403648" y="1772816"/>
            <a:ext cx="6480720" cy="5693867"/>
          </a:xfrm>
          <a:prstGeom prst="rect">
            <a:avLst/>
          </a:prstGeom>
        </p:spPr>
        <p:txBody>
          <a:bodyPr wrap="square">
            <a:spAutoFit/>
          </a:bodyPr>
          <a:lstStyle/>
          <a:p>
            <a:pPr algn="ctr"/>
            <a:r>
              <a:rPr lang="es-MX" sz="2800" b="1" dirty="0"/>
              <a:t>UNESCO</a:t>
            </a:r>
          </a:p>
          <a:p>
            <a:pPr algn="just"/>
            <a:endParaRPr lang="es-MX" sz="2800" b="1" dirty="0"/>
          </a:p>
          <a:p>
            <a:pPr algn="just"/>
            <a:r>
              <a:rPr lang="es-MX" sz="2800" b="1" dirty="0"/>
              <a:t>1998: Aprender para la vida</a:t>
            </a:r>
          </a:p>
          <a:p>
            <a:pPr algn="just"/>
            <a:r>
              <a:rPr lang="es-MX" sz="2800" b="1" dirty="0"/>
              <a:t>2005: Sociedad del conocimiento</a:t>
            </a:r>
          </a:p>
          <a:p>
            <a:pPr algn="just"/>
            <a:endParaRPr lang="es-MX" sz="2800" b="1" dirty="0"/>
          </a:p>
          <a:p>
            <a:pPr algn="just"/>
            <a:r>
              <a:rPr lang="es-MX" sz="2800" b="1" dirty="0"/>
              <a:t>2009</a:t>
            </a:r>
          </a:p>
          <a:p>
            <a:pPr marL="457200" indent="-457200" algn="just">
              <a:buFont typeface="Arial"/>
              <a:buChar char="•"/>
            </a:pPr>
            <a:r>
              <a:rPr lang="es-MX" sz="2800" b="1" dirty="0">
                <a:solidFill>
                  <a:srgbClr val="FF0000"/>
                </a:solidFill>
              </a:rPr>
              <a:t>Responsabilidad social</a:t>
            </a:r>
          </a:p>
          <a:p>
            <a:pPr marL="457200" indent="-457200" algn="just">
              <a:buFont typeface="Arial"/>
              <a:buChar char="•"/>
            </a:pPr>
            <a:r>
              <a:rPr lang="es-MX" sz="2800" b="1" dirty="0"/>
              <a:t>Calidad</a:t>
            </a:r>
          </a:p>
          <a:p>
            <a:pPr marL="457200" indent="-457200" algn="just">
              <a:buFont typeface="Arial"/>
              <a:buChar char="•"/>
            </a:pPr>
            <a:r>
              <a:rPr lang="es-MX" sz="2800" b="1" dirty="0"/>
              <a:t>Internacionalización y Regionalización.</a:t>
            </a:r>
          </a:p>
          <a:p>
            <a:pPr algn="just"/>
            <a:endParaRPr lang="es-MX" sz="2800" b="1" dirty="0"/>
          </a:p>
          <a:p>
            <a:pPr algn="just"/>
            <a:r>
              <a:rPr lang="es-MX" sz="2800" b="1" dirty="0"/>
              <a:t>Rumbo a las conferencias 2018 y 2020.</a:t>
            </a:r>
          </a:p>
          <a:p>
            <a:pPr algn="just"/>
            <a:endParaRPr lang="es-MX" sz="2800" b="1" dirty="0"/>
          </a:p>
          <a:p>
            <a:pPr algn="just"/>
            <a:r>
              <a:rPr lang="es-MX" sz="2800" b="1" dirty="0"/>
              <a:t>	</a:t>
            </a:r>
          </a:p>
        </p:txBody>
      </p:sp>
      <p:sp>
        <p:nvSpPr>
          <p:cNvPr id="4" name="1 Título"/>
          <p:cNvSpPr txBox="1">
            <a:spLocks noGrp="1"/>
          </p:cNvSpPr>
          <p:nvPr>
            <p:ph type="title"/>
          </p:nvPr>
        </p:nvSpPr>
        <p:spPr>
          <a:xfrm>
            <a:off x="457200" y="91784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2800" b="1" dirty="0">
                <a:solidFill>
                  <a:srgbClr val="990000"/>
                </a:solidFill>
              </a:rPr>
              <a:t>TENDENCIAS GLOBALES DE LA EDUCACIÓN SUPERIOR</a:t>
            </a:r>
          </a:p>
        </p:txBody>
      </p:sp>
    </p:spTree>
    <p:extLst>
      <p:ext uri="{BB962C8B-B14F-4D97-AF65-F5344CB8AC3E}">
        <p14:creationId xmlns:p14="http://schemas.microsoft.com/office/powerpoint/2010/main" val="3239940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39552" y="3022928"/>
            <a:ext cx="8380394" cy="523220"/>
          </a:xfrm>
          <a:prstGeom prst="rect">
            <a:avLst/>
          </a:prstGeom>
          <a:noFill/>
        </p:spPr>
        <p:txBody>
          <a:bodyPr wrap="none" rtlCol="0">
            <a:spAutoFit/>
          </a:bodyPr>
          <a:lstStyle/>
          <a:p>
            <a:r>
              <a:rPr lang="es-ES" sz="2800" dirty="0">
                <a:solidFill>
                  <a:srgbClr val="800000"/>
                </a:solidFill>
              </a:rPr>
              <a:t>RESPONSABILIDAD SOCIAL DE LA EDUCACIÓN SUPERIOR</a:t>
            </a:r>
          </a:p>
        </p:txBody>
      </p:sp>
    </p:spTree>
    <p:extLst>
      <p:ext uri="{BB962C8B-B14F-4D97-AF65-F5344CB8AC3E}">
        <p14:creationId xmlns:p14="http://schemas.microsoft.com/office/powerpoint/2010/main" val="2703351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052736"/>
            <a:ext cx="8229600" cy="432048"/>
          </a:xfrm>
          <a:noFill/>
        </p:spPr>
        <p:txBody>
          <a:bodyPr>
            <a:noAutofit/>
          </a:bodyPr>
          <a:lstStyle/>
          <a:p>
            <a:pPr marL="0" indent="0" algn="ctr">
              <a:buNone/>
            </a:pPr>
            <a:r>
              <a:rPr lang="es-ES_tradnl" sz="2400" dirty="0"/>
              <a:t>NUEVO ROL DE LA EDUCACIÓN SUPERIOR. UNESCO, 2009:</a:t>
            </a:r>
          </a:p>
          <a:p>
            <a:pPr marL="0" indent="0" algn="ctr">
              <a:spcBef>
                <a:spcPts val="0"/>
              </a:spcBef>
              <a:buNone/>
            </a:pPr>
            <a:endParaRPr lang="es-ES_tradnl" sz="2400" dirty="0"/>
          </a:p>
          <a:p>
            <a:pPr marL="0" indent="0" algn="ctr">
              <a:buNone/>
            </a:pPr>
            <a:endParaRPr lang="es-ES_tradnl" sz="2400" dirty="0"/>
          </a:p>
        </p:txBody>
      </p:sp>
      <p:sp>
        <p:nvSpPr>
          <p:cNvPr id="9" name="8 CuadroTexto"/>
          <p:cNvSpPr txBox="1"/>
          <p:nvPr/>
        </p:nvSpPr>
        <p:spPr>
          <a:xfrm>
            <a:off x="1893249" y="548680"/>
            <a:ext cx="5918608" cy="523220"/>
          </a:xfrm>
          <a:prstGeom prst="rect">
            <a:avLst/>
          </a:prstGeom>
          <a:extLst/>
        </p:spPr>
        <p:txBody>
          <a:bodyPr vert="horz" lIns="91440" tIns="45720" rIns="91440" bIns="45720" rtlCol="0" anchor="ctr">
            <a:noAutofit/>
          </a:bodyPr>
          <a:lstStyle>
            <a:defPPr>
              <a:defRPr lang="es-MX"/>
            </a:defPPr>
            <a:lvl1pPr algn="ctr" defTabSz="457200">
              <a:spcBef>
                <a:spcPct val="0"/>
              </a:spcBef>
              <a:buNone/>
              <a:defRPr sz="2400" b="1">
                <a:solidFill>
                  <a:srgbClr val="990000"/>
                </a:solidFill>
                <a:latin typeface="+mj-lt"/>
                <a:ea typeface="+mj-ea"/>
                <a:cs typeface="+mj-cs"/>
              </a:defRPr>
            </a:lvl1pPr>
          </a:lstStyle>
          <a:p>
            <a:r>
              <a:rPr lang="es-MX" dirty="0"/>
              <a:t>Políticas de RS en Educación Superior</a:t>
            </a:r>
          </a:p>
        </p:txBody>
      </p:sp>
      <p:sp>
        <p:nvSpPr>
          <p:cNvPr id="2" name="1 Marcador de número de diapositiva"/>
          <p:cNvSpPr>
            <a:spLocks noGrp="1"/>
          </p:cNvSpPr>
          <p:nvPr>
            <p:ph type="sldNum" sz="quarter" idx="12"/>
          </p:nvPr>
        </p:nvSpPr>
        <p:spPr>
          <a:xfrm>
            <a:off x="7010400" y="6381328"/>
            <a:ext cx="2133600" cy="365125"/>
          </a:xfrm>
        </p:spPr>
        <p:txBody>
          <a:bodyPr/>
          <a:lstStyle/>
          <a:p>
            <a:fld id="{8C4DF5BD-90CD-4ED2-993B-1E711672933A}" type="slidenum">
              <a:rPr lang="es-MX" smtClean="0"/>
              <a:t>6</a:t>
            </a:fld>
            <a:endParaRPr lang="es-MX" dirty="0"/>
          </a:p>
        </p:txBody>
      </p:sp>
      <p:sp>
        <p:nvSpPr>
          <p:cNvPr id="7" name="Marcador de contenido 2"/>
          <p:cNvSpPr txBox="1">
            <a:spLocks/>
          </p:cNvSpPr>
          <p:nvPr/>
        </p:nvSpPr>
        <p:spPr>
          <a:xfrm>
            <a:off x="457200" y="1628800"/>
            <a:ext cx="8229600" cy="5328592"/>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ts val="0"/>
              </a:spcBef>
              <a:buNone/>
            </a:pPr>
            <a:r>
              <a:rPr lang="es-MX" sz="4400" dirty="0">
                <a:solidFill>
                  <a:srgbClr val="A50021"/>
                </a:solidFill>
              </a:rPr>
              <a:t>BIEN PUBLICO</a:t>
            </a:r>
          </a:p>
          <a:p>
            <a:pPr marL="0" indent="0" algn="just">
              <a:spcBef>
                <a:spcPts val="0"/>
              </a:spcBef>
              <a:buNone/>
            </a:pPr>
            <a:r>
              <a:rPr lang="es-MX" dirty="0"/>
              <a:t>“1. La educación superior, en tanto que bien público, es responsabilidad de todas las partes interesadas, en particular de los gobiernos”.</a:t>
            </a:r>
          </a:p>
          <a:p>
            <a:pPr marL="0" indent="0" algn="just">
              <a:spcBef>
                <a:spcPts val="0"/>
              </a:spcBef>
              <a:buNone/>
            </a:pPr>
            <a:endParaRPr lang="es-MX" dirty="0"/>
          </a:p>
          <a:p>
            <a:pPr marL="0" indent="0" algn="just">
              <a:spcBef>
                <a:spcPts val="0"/>
              </a:spcBef>
              <a:buNone/>
            </a:pPr>
            <a:r>
              <a:rPr lang="es-MX" sz="4400" dirty="0">
                <a:solidFill>
                  <a:srgbClr val="A50021"/>
                </a:solidFill>
              </a:rPr>
              <a:t>LIDERAZGO SOCIAL</a:t>
            </a:r>
          </a:p>
          <a:p>
            <a:pPr marL="0" indent="0" algn="just">
              <a:spcBef>
                <a:spcPts val="0"/>
              </a:spcBef>
              <a:buNone/>
            </a:pPr>
            <a:r>
              <a:rPr lang="es-MX" dirty="0"/>
              <a:t>“2. Ante la complejidad de los desafíos mundiales, presentes y futuros, la educación superior tiene la responsabilidad social de hacer avanzar nuestra comprensión de problemas polifacéticos con dimensiones sociales, económicas, científicas y culturales, así como nuestra capacidad de hacerles frente. La educación superior debería asumir el liderazgo social en materia de creación de conocimientos de alcance mundial para abordar retos mundiales, entre los que figuran la seguridad alimentaria, el cambio climático, la gestión del agua, el diálogo intercultural, las energías renovables y la salud pública.”</a:t>
            </a:r>
          </a:p>
          <a:p>
            <a:pPr marL="0" indent="0">
              <a:spcBef>
                <a:spcPts val="0"/>
              </a:spcBef>
              <a:buNone/>
            </a:pPr>
            <a:endParaRPr lang="es-MX" dirty="0"/>
          </a:p>
          <a:p>
            <a:pPr marL="0" indent="0">
              <a:spcBef>
                <a:spcPts val="0"/>
              </a:spcBef>
              <a:buNone/>
            </a:pPr>
            <a:r>
              <a:rPr lang="es-MX" sz="4400" dirty="0">
                <a:solidFill>
                  <a:srgbClr val="A50021"/>
                </a:solidFill>
              </a:rPr>
              <a:t>PROMOTORA DEL DESARROLLO</a:t>
            </a:r>
          </a:p>
          <a:p>
            <a:pPr marL="0" indent="0">
              <a:spcBef>
                <a:spcPts val="0"/>
              </a:spcBef>
              <a:buNone/>
            </a:pPr>
            <a:r>
              <a:rPr lang="es-MX" dirty="0"/>
              <a:t>“3. Los centros de educación superior, en el desempeño de sus funciones primordiales (investigación, enseñanza y servicio a la comunidad) en un contexto de autonomía institucional y libertad académica, deberían centrarse aún más en los aspectos interdisciplinarios y promover el pensamiento crítico y la ciudadanía activa, contribuyendo así al desarrollo sostenible, la paz y el bienestar, así como a hacer realidad los derechos humanos, entre ellos la igualdad entre los sexos.” </a:t>
            </a:r>
          </a:p>
          <a:p>
            <a:pPr algn="just">
              <a:spcBef>
                <a:spcPts val="1968"/>
              </a:spcBef>
              <a:spcAft>
                <a:spcPts val="1200"/>
              </a:spcAft>
            </a:pPr>
            <a:endParaRPr lang="es-MX" dirty="0"/>
          </a:p>
          <a:p>
            <a:pPr algn="just">
              <a:spcBef>
                <a:spcPts val="1968"/>
              </a:spcBef>
            </a:pPr>
            <a:endParaRPr lang="es-MX" dirty="0"/>
          </a:p>
          <a:p>
            <a:pPr algn="just"/>
            <a:endParaRPr lang="es-ES_tradnl" dirty="0"/>
          </a:p>
          <a:p>
            <a:pPr algn="just"/>
            <a:endParaRPr lang="es-ES" dirty="0"/>
          </a:p>
          <a:p>
            <a:pPr algn="just"/>
            <a:endParaRPr lang="es-ES_tradnl" dirty="0"/>
          </a:p>
          <a:p>
            <a:pPr algn="just"/>
            <a:endParaRPr lang="es-ES" dirty="0"/>
          </a:p>
        </p:txBody>
      </p:sp>
    </p:spTree>
    <p:extLst>
      <p:ext uri="{BB962C8B-B14F-4D97-AF65-F5344CB8AC3E}">
        <p14:creationId xmlns:p14="http://schemas.microsoft.com/office/powerpoint/2010/main" val="97930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p:cTn id="14" dur="1000" fill="hold"/>
                                        <p:tgtEl>
                                          <p:spTgt spid="7">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 calcmode="lin" valueType="num">
                                      <p:cBhvr>
                                        <p:cTn id="21" dur="1000" fill="hold"/>
                                        <p:tgtEl>
                                          <p:spTgt spid="7">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7">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 calcmode="lin" valueType="num">
                                      <p:cBhvr>
                                        <p:cTn id="28" dur="1000" fill="hold"/>
                                        <p:tgtEl>
                                          <p:spTgt spid="7">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7">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7">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 calcmode="lin" valueType="num">
                                      <p:cBhvr>
                                        <p:cTn id="35" dur="1000" fill="hold"/>
                                        <p:tgtEl>
                                          <p:spTgt spid="7">
                                            <p:txEl>
                                              <p:pRg st="6" end="6"/>
                                            </p:txEl>
                                          </p:spTgt>
                                        </p:tgtEl>
                                        <p:attrNameLst>
                                          <p:attrName>ppt_w</p:attrName>
                                        </p:attrNameLst>
                                      </p:cBhvr>
                                      <p:tavLst>
                                        <p:tav tm="0">
                                          <p:val>
                                            <p:strVal val="#ppt_w*0.70"/>
                                          </p:val>
                                        </p:tav>
                                        <p:tav tm="100000">
                                          <p:val>
                                            <p:strVal val="#ppt_w"/>
                                          </p:val>
                                        </p:tav>
                                      </p:tavLst>
                                    </p:anim>
                                    <p:anim calcmode="lin" valueType="num">
                                      <p:cBhvr>
                                        <p:cTn id="36" dur="1000" fill="hold"/>
                                        <p:tgtEl>
                                          <p:spTgt spid="7">
                                            <p:txEl>
                                              <p:pRg st="6" end="6"/>
                                            </p:txEl>
                                          </p:spTgt>
                                        </p:tgtEl>
                                        <p:attrNameLst>
                                          <p:attrName>ppt_h</p:attrName>
                                        </p:attrNameLst>
                                      </p:cBhvr>
                                      <p:tavLst>
                                        <p:tav tm="0">
                                          <p:val>
                                            <p:strVal val="#ppt_h"/>
                                          </p:val>
                                        </p:tav>
                                        <p:tav tm="100000">
                                          <p:val>
                                            <p:strVal val="#ppt_h"/>
                                          </p:val>
                                        </p:tav>
                                      </p:tavLst>
                                    </p:anim>
                                    <p:animEffect transition="in" filter="fade">
                                      <p:cBhvr>
                                        <p:cTn id="37" dur="10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 calcmode="lin" valueType="num">
                                      <p:cBhvr>
                                        <p:cTn id="42" dur="1000" fill="hold"/>
                                        <p:tgtEl>
                                          <p:spTgt spid="7">
                                            <p:txEl>
                                              <p:pRg st="7" end="7"/>
                                            </p:txEl>
                                          </p:spTgt>
                                        </p:tgtEl>
                                        <p:attrNameLst>
                                          <p:attrName>ppt_w</p:attrName>
                                        </p:attrNameLst>
                                      </p:cBhvr>
                                      <p:tavLst>
                                        <p:tav tm="0">
                                          <p:val>
                                            <p:strVal val="#ppt_w*0.70"/>
                                          </p:val>
                                        </p:tav>
                                        <p:tav tm="100000">
                                          <p:val>
                                            <p:strVal val="#ppt_w"/>
                                          </p:val>
                                        </p:tav>
                                      </p:tavLst>
                                    </p:anim>
                                    <p:anim calcmode="lin" valueType="num">
                                      <p:cBhvr>
                                        <p:cTn id="43" dur="1000" fill="hold"/>
                                        <p:tgtEl>
                                          <p:spTgt spid="7">
                                            <p:txEl>
                                              <p:pRg st="7" end="7"/>
                                            </p:txEl>
                                          </p:spTgt>
                                        </p:tgtEl>
                                        <p:attrNameLst>
                                          <p:attrName>ppt_h</p:attrName>
                                        </p:attrNameLst>
                                      </p:cBhvr>
                                      <p:tavLst>
                                        <p:tav tm="0">
                                          <p:val>
                                            <p:strVal val="#ppt_h"/>
                                          </p:val>
                                        </p:tav>
                                        <p:tav tm="100000">
                                          <p:val>
                                            <p:strVal val="#ppt_h"/>
                                          </p:val>
                                        </p:tav>
                                      </p:tavLst>
                                    </p:anim>
                                    <p:animEffect transition="in" filter="fade">
                                      <p:cBhvr>
                                        <p:cTn id="44" dur="1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95536" y="1340768"/>
            <a:ext cx="7920880" cy="6786473"/>
          </a:xfrm>
          <a:prstGeom prst="rect">
            <a:avLst/>
          </a:prstGeom>
        </p:spPr>
        <p:txBody>
          <a:bodyPr wrap="square">
            <a:spAutoFit/>
          </a:bodyPr>
          <a:lstStyle/>
          <a:p>
            <a:r>
              <a:rPr lang="es-ES" sz="2400" dirty="0">
                <a:solidFill>
                  <a:srgbClr val="A50021"/>
                </a:solidFill>
              </a:rPr>
              <a:t>FORMACIÓN INTEGRAL</a:t>
            </a:r>
          </a:p>
          <a:p>
            <a:r>
              <a:rPr lang="es-ES" dirty="0"/>
              <a:t>“4. La </a:t>
            </a:r>
            <a:r>
              <a:rPr lang="es-ES" dirty="0" err="1"/>
              <a:t>educación</a:t>
            </a:r>
            <a:r>
              <a:rPr lang="es-ES" dirty="0"/>
              <a:t> superior debe no </a:t>
            </a:r>
            <a:r>
              <a:rPr lang="es-ES" dirty="0" err="1"/>
              <a:t>sólo</a:t>
            </a:r>
            <a:r>
              <a:rPr lang="es-ES" dirty="0"/>
              <a:t> proporcionar competencias </a:t>
            </a:r>
            <a:r>
              <a:rPr lang="es-ES" dirty="0" err="1"/>
              <a:t>sólidas</a:t>
            </a:r>
            <a:r>
              <a:rPr lang="es-ES" dirty="0"/>
              <a:t> para el mundo de hoy y de </a:t>
            </a:r>
            <a:r>
              <a:rPr lang="es-ES" dirty="0" err="1"/>
              <a:t>mañana</a:t>
            </a:r>
            <a:r>
              <a:rPr lang="es-ES" dirty="0"/>
              <a:t>, sino contribuir </a:t>
            </a:r>
            <a:r>
              <a:rPr lang="es-ES" dirty="0" err="1"/>
              <a:t>además</a:t>
            </a:r>
            <a:r>
              <a:rPr lang="es-ES" dirty="0"/>
              <a:t> a la </a:t>
            </a:r>
            <a:r>
              <a:rPr lang="es-ES" dirty="0" err="1"/>
              <a:t>formación</a:t>
            </a:r>
            <a:r>
              <a:rPr lang="es-ES" dirty="0"/>
              <a:t> de ciudadanos dotados de principios </a:t>
            </a:r>
            <a:r>
              <a:rPr lang="es-ES" dirty="0" err="1"/>
              <a:t>éticos</a:t>
            </a:r>
            <a:r>
              <a:rPr lang="es-ES" dirty="0"/>
              <a:t>, comprometidos con la </a:t>
            </a:r>
            <a:r>
              <a:rPr lang="es-ES" dirty="0" err="1"/>
              <a:t>construcción</a:t>
            </a:r>
            <a:r>
              <a:rPr lang="es-ES" dirty="0"/>
              <a:t> de la paz, la defensa de los derechos humanos y los valores de la democracia.”</a:t>
            </a:r>
          </a:p>
          <a:p>
            <a:endParaRPr lang="es-ES" sz="2400" dirty="0">
              <a:solidFill>
                <a:srgbClr val="A50021"/>
              </a:solidFill>
            </a:endParaRPr>
          </a:p>
          <a:p>
            <a:r>
              <a:rPr lang="es-ES" sz="2400" dirty="0">
                <a:solidFill>
                  <a:srgbClr val="A50021"/>
                </a:solidFill>
              </a:rPr>
              <a:t>INFORMACIÓN Y TRANSPARENCIA</a:t>
            </a:r>
          </a:p>
          <a:p>
            <a:r>
              <a:rPr lang="es-ES" dirty="0">
                <a:solidFill>
                  <a:srgbClr val="FF0000"/>
                </a:solidFill>
              </a:rPr>
              <a:t>5. Existe la necesidad de lograr </a:t>
            </a:r>
            <a:r>
              <a:rPr lang="es-ES" dirty="0" err="1">
                <a:solidFill>
                  <a:srgbClr val="FF0000"/>
                </a:solidFill>
              </a:rPr>
              <a:t>más</a:t>
            </a:r>
            <a:r>
              <a:rPr lang="es-ES" dirty="0">
                <a:solidFill>
                  <a:srgbClr val="FF0000"/>
                </a:solidFill>
              </a:rPr>
              <a:t> </a:t>
            </a:r>
            <a:r>
              <a:rPr lang="es-ES" dirty="0" err="1">
                <a:solidFill>
                  <a:srgbClr val="FF0000"/>
                </a:solidFill>
              </a:rPr>
              <a:t>información</a:t>
            </a:r>
            <a:r>
              <a:rPr lang="es-ES" dirty="0">
                <a:solidFill>
                  <a:srgbClr val="FF0000"/>
                </a:solidFill>
              </a:rPr>
              <a:t>, apertura y transparencia en lo tocante a las diversas misiones y actuaciones de cada establecimiento de </a:t>
            </a:r>
            <a:r>
              <a:rPr lang="es-ES" dirty="0" err="1">
                <a:solidFill>
                  <a:srgbClr val="FF0000"/>
                </a:solidFill>
              </a:rPr>
              <a:t>enseñanza</a:t>
            </a:r>
            <a:r>
              <a:rPr lang="es-ES" dirty="0">
                <a:solidFill>
                  <a:srgbClr val="FF0000"/>
                </a:solidFill>
              </a:rPr>
              <a:t>. </a:t>
            </a:r>
          </a:p>
          <a:p>
            <a:endParaRPr lang="es-ES" sz="2400" dirty="0"/>
          </a:p>
          <a:p>
            <a:r>
              <a:rPr lang="es-ES" sz="2400" dirty="0">
                <a:solidFill>
                  <a:srgbClr val="A50021"/>
                </a:solidFill>
              </a:rPr>
              <a:t>AUTONOMÍA</a:t>
            </a:r>
          </a:p>
          <a:p>
            <a:r>
              <a:rPr lang="es-ES" dirty="0">
                <a:solidFill>
                  <a:srgbClr val="FF0000"/>
                </a:solidFill>
              </a:rPr>
              <a:t>6. La </a:t>
            </a:r>
            <a:r>
              <a:rPr lang="es-ES" dirty="0" err="1">
                <a:solidFill>
                  <a:srgbClr val="FF0000"/>
                </a:solidFill>
              </a:rPr>
              <a:t>autonomía</a:t>
            </a:r>
            <a:r>
              <a:rPr lang="es-ES" dirty="0">
                <a:solidFill>
                  <a:srgbClr val="FF0000"/>
                </a:solidFill>
              </a:rPr>
              <a:t> es un requisito indispensable para que los establecimientos de </a:t>
            </a:r>
            <a:r>
              <a:rPr lang="es-ES" dirty="0" err="1">
                <a:solidFill>
                  <a:srgbClr val="FF0000"/>
                </a:solidFill>
              </a:rPr>
              <a:t>enseñanza</a:t>
            </a:r>
            <a:r>
              <a:rPr lang="es-ES" dirty="0">
                <a:solidFill>
                  <a:srgbClr val="FF0000"/>
                </a:solidFill>
              </a:rPr>
              <a:t> los puedan cumplir con su cometido gracias a la calidad, la pertinencia, la eficacia, la transparencia y la responsabilidad social. </a:t>
            </a:r>
          </a:p>
          <a:p>
            <a:endParaRPr lang="es-ES" sz="2400" dirty="0"/>
          </a:p>
          <a:p>
            <a:pPr algn="just">
              <a:spcAft>
                <a:spcPts val="600"/>
              </a:spcAft>
            </a:pPr>
            <a:endParaRPr lang="es-MX" sz="2400" b="1" dirty="0"/>
          </a:p>
          <a:p>
            <a:pPr marL="457200" indent="-457200" algn="just">
              <a:spcAft>
                <a:spcPts val="600"/>
              </a:spcAft>
              <a:buFont typeface="Arial"/>
              <a:buChar char="•"/>
            </a:pPr>
            <a:endParaRPr lang="es-MX" sz="2400" b="1" dirty="0"/>
          </a:p>
          <a:p>
            <a:pPr marL="457200" indent="-457200" algn="just">
              <a:spcAft>
                <a:spcPts val="600"/>
              </a:spcAft>
              <a:buFont typeface="Arial"/>
              <a:buChar char="•"/>
            </a:pPr>
            <a:endParaRPr lang="es-MX" sz="2400" b="1" dirty="0"/>
          </a:p>
          <a:p>
            <a:pPr algn="just">
              <a:spcAft>
                <a:spcPts val="600"/>
              </a:spcAft>
            </a:pPr>
            <a:endParaRPr lang="es-MX" sz="2400" b="1" dirty="0"/>
          </a:p>
        </p:txBody>
      </p:sp>
      <p:sp>
        <p:nvSpPr>
          <p:cNvPr id="4" name="1 Título"/>
          <p:cNvSpPr txBox="1">
            <a:spLocks noGrp="1"/>
          </p:cNvSpPr>
          <p:nvPr>
            <p:ph type="title"/>
          </p:nvPr>
        </p:nvSpPr>
        <p:spPr>
          <a:xfrm>
            <a:off x="457200" y="116632"/>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2800" b="1" dirty="0">
                <a:solidFill>
                  <a:srgbClr val="990000"/>
                </a:solidFill>
              </a:rPr>
              <a:t>LA RESPONSABILIDAD SOCIAL DE LA</a:t>
            </a:r>
            <a:br>
              <a:rPr lang="es-MX" sz="2800" b="1" dirty="0">
                <a:solidFill>
                  <a:srgbClr val="990000"/>
                </a:solidFill>
              </a:rPr>
            </a:br>
            <a:r>
              <a:rPr lang="es-MX" sz="2800" b="1" dirty="0">
                <a:solidFill>
                  <a:srgbClr val="990000"/>
                </a:solidFill>
              </a:rPr>
              <a:t>EDUCACIÓN SUPERIOR (UNESCO, 2009)</a:t>
            </a:r>
          </a:p>
        </p:txBody>
      </p:sp>
    </p:spTree>
    <p:extLst>
      <p:ext uri="{BB962C8B-B14F-4D97-AF65-F5344CB8AC3E}">
        <p14:creationId xmlns:p14="http://schemas.microsoft.com/office/powerpoint/2010/main" val="2114419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899592" y="1294420"/>
            <a:ext cx="7488832" cy="4942892"/>
          </a:xfrm>
          <a:prstGeom prst="rect">
            <a:avLst/>
          </a:prstGeom>
        </p:spPr>
        <p:txBody>
          <a:bodyPr wrap="square">
            <a:spAutoFit/>
          </a:bodyPr>
          <a:lstStyle/>
          <a:p>
            <a:pPr algn="ctr"/>
            <a:r>
              <a:rPr lang="es-MX" sz="2400" b="1" dirty="0"/>
              <a:t>La responsabilidad social comprende la obligación de anticipar y eliminar los impactos negativos de nuestros actos u omisiones. Para las IES comprende, entre otros, los siguientes aspectos:</a:t>
            </a:r>
          </a:p>
          <a:p>
            <a:pPr marL="457200" indent="-457200" algn="just">
              <a:lnSpc>
                <a:spcPct val="130000"/>
              </a:lnSpc>
              <a:buFont typeface="+mj-lt"/>
              <a:buAutoNum type="arabicPeriod"/>
            </a:pPr>
            <a:r>
              <a:rPr lang="es-MX" sz="2400" dirty="0"/>
              <a:t>Cobertura e Inclusión social.</a:t>
            </a:r>
          </a:p>
          <a:p>
            <a:pPr marL="457200" indent="-457200" algn="just">
              <a:lnSpc>
                <a:spcPct val="130000"/>
              </a:lnSpc>
              <a:buFont typeface="+mj-lt"/>
              <a:buAutoNum type="arabicPeriod"/>
            </a:pPr>
            <a:r>
              <a:rPr lang="es-MX" sz="2400" dirty="0"/>
              <a:t>Formación de calidad, profesional y ciudadana, con valores éticos y morales y compromiso social.*</a:t>
            </a:r>
          </a:p>
          <a:p>
            <a:pPr marL="457200" indent="-457200" algn="just">
              <a:lnSpc>
                <a:spcPct val="130000"/>
              </a:lnSpc>
              <a:buFont typeface="+mj-lt"/>
              <a:buAutoNum type="arabicPeriod"/>
            </a:pPr>
            <a:r>
              <a:rPr lang="es-MX" sz="2400" dirty="0"/>
              <a:t>Generación y gestión social del conocimiento*.</a:t>
            </a:r>
          </a:p>
          <a:p>
            <a:pPr marL="457200" indent="-457200" algn="just">
              <a:lnSpc>
                <a:spcPct val="130000"/>
              </a:lnSpc>
              <a:buFont typeface="+mj-lt"/>
              <a:buAutoNum type="arabicPeriod"/>
            </a:pPr>
            <a:r>
              <a:rPr lang="es-MX" sz="2400" dirty="0"/>
              <a:t>Participación social responsable*</a:t>
            </a:r>
          </a:p>
          <a:p>
            <a:pPr marL="457200" indent="-457200" algn="just">
              <a:lnSpc>
                <a:spcPct val="130000"/>
              </a:lnSpc>
              <a:buFont typeface="+mj-lt"/>
              <a:buAutoNum type="arabicPeriod"/>
            </a:pPr>
            <a:r>
              <a:rPr lang="es-MX" sz="2400" dirty="0">
                <a:solidFill>
                  <a:srgbClr val="FF0000"/>
                </a:solidFill>
              </a:rPr>
              <a:t>Campus responsable.*</a:t>
            </a:r>
          </a:p>
          <a:p>
            <a:pPr algn="just"/>
            <a:endParaRPr lang="es-MX" sz="1600" dirty="0"/>
          </a:p>
          <a:p>
            <a:pPr algn="just"/>
            <a:r>
              <a:rPr lang="es-MX" sz="1600" dirty="0"/>
              <a:t>*François Vallaeys.</a:t>
            </a:r>
            <a:endParaRPr lang="es-MX" sz="1600" b="1" dirty="0"/>
          </a:p>
        </p:txBody>
      </p:sp>
      <p:sp>
        <p:nvSpPr>
          <p:cNvPr id="4" name="1 Título"/>
          <p:cNvSpPr txBox="1">
            <a:spLocks noGrp="1"/>
          </p:cNvSpPr>
          <p:nvPr>
            <p:ph type="title"/>
          </p:nvPr>
        </p:nvSpPr>
        <p:spPr>
          <a:xfrm>
            <a:off x="457200" y="-27384"/>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2800" b="1" dirty="0">
                <a:solidFill>
                  <a:srgbClr val="990000"/>
                </a:solidFill>
              </a:rPr>
              <a:t>RESPONSABILIDAD SOCIAL DE LA EDUCACIÓN SUPERIOR</a:t>
            </a:r>
          </a:p>
        </p:txBody>
      </p:sp>
    </p:spTree>
    <p:extLst>
      <p:ext uri="{BB962C8B-B14F-4D97-AF65-F5344CB8AC3E}">
        <p14:creationId xmlns:p14="http://schemas.microsoft.com/office/powerpoint/2010/main" val="165071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20C6D8"/>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20C6D8"/>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20C6D8"/>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20C6D8"/>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20C6D8"/>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rgbClr val="20C6D8"/>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7" end="7"/>
                                            </p:txEl>
                                          </p:spTgt>
                                        </p:tgtEl>
                                        <p:attrNameLst>
                                          <p:attrName>ppt_c</p:attrName>
                                        </p:attrNameLst>
                                      </p:cBhvr>
                                      <p:to>
                                        <a:srgbClr val="20C6D8"/>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dirty="0">
                <a:solidFill>
                  <a:srgbClr val="953735"/>
                </a:solidFill>
              </a:rPr>
              <a:t>Campus responsable</a:t>
            </a:r>
          </a:p>
        </p:txBody>
      </p:sp>
      <p:sp>
        <p:nvSpPr>
          <p:cNvPr id="3" name="Marcador de contenido 2"/>
          <p:cNvSpPr>
            <a:spLocks noGrp="1"/>
          </p:cNvSpPr>
          <p:nvPr>
            <p:ph idx="1"/>
          </p:nvPr>
        </p:nvSpPr>
        <p:spPr>
          <a:xfrm>
            <a:off x="457200" y="1600203"/>
            <a:ext cx="8229600" cy="4853133"/>
          </a:xfrm>
        </p:spPr>
        <p:txBody>
          <a:bodyPr>
            <a:normAutofit fontScale="70000" lnSpcReduction="20000"/>
          </a:bodyPr>
          <a:lstStyle/>
          <a:p>
            <a:pPr marL="0" indent="0" algn="ctr">
              <a:buNone/>
            </a:pPr>
            <a:r>
              <a:rPr lang="es-ES" dirty="0"/>
              <a:t>NADIE PUEDE DAR LO QUE NO TIENE.</a:t>
            </a:r>
          </a:p>
          <a:p>
            <a:pPr marL="0" indent="0" algn="ctr">
              <a:buNone/>
            </a:pPr>
            <a:r>
              <a:rPr lang="es-ES" dirty="0"/>
              <a:t>SI LAS IES NO INCORPORAN HACIA DENTRO LA RSU, NO PUEDEN SER UN BUEN EJEMPLO PARA LA SOCIEDAD:</a:t>
            </a:r>
          </a:p>
          <a:p>
            <a:pPr marL="0" indent="0">
              <a:buNone/>
            </a:pPr>
            <a:endParaRPr lang="es-ES" sz="1200" dirty="0"/>
          </a:p>
          <a:p>
            <a:r>
              <a:rPr lang="es-ES" dirty="0"/>
              <a:t>Dimensión de la RSU en el Modelo Educativo</a:t>
            </a:r>
          </a:p>
          <a:p>
            <a:r>
              <a:rPr lang="es-ES" dirty="0"/>
              <a:t>Ética de profesores, trabajadores y funcionarios</a:t>
            </a:r>
          </a:p>
          <a:p>
            <a:r>
              <a:rPr lang="es-ES" dirty="0"/>
              <a:t>Respeto a los derechos humanos y universitarios.</a:t>
            </a:r>
          </a:p>
          <a:p>
            <a:r>
              <a:rPr lang="es-ES" dirty="0"/>
              <a:t>Responsabilidad de estudiantes de mejorar su formación integral.</a:t>
            </a:r>
          </a:p>
          <a:p>
            <a:r>
              <a:rPr lang="es-ES" dirty="0"/>
              <a:t>Disminución de la huella ecológica.</a:t>
            </a:r>
          </a:p>
          <a:p>
            <a:r>
              <a:rPr lang="es-ES" dirty="0">
                <a:solidFill>
                  <a:srgbClr val="FF0000"/>
                </a:solidFill>
              </a:rPr>
              <a:t>Organización con procesos de calidad.</a:t>
            </a:r>
          </a:p>
          <a:p>
            <a:r>
              <a:rPr lang="es-ES" dirty="0">
                <a:solidFill>
                  <a:srgbClr val="FF0000"/>
                </a:solidFill>
              </a:rPr>
              <a:t>Uso responsable y eficiente de los recursos</a:t>
            </a:r>
          </a:p>
          <a:p>
            <a:r>
              <a:rPr lang="es-ES" dirty="0">
                <a:solidFill>
                  <a:srgbClr val="FF0000"/>
                </a:solidFill>
              </a:rPr>
              <a:t>Transparencia y Rendición de Cuentas</a:t>
            </a:r>
          </a:p>
          <a:p>
            <a:r>
              <a:rPr lang="es-ES" dirty="0"/>
              <a:t>Identidad Universitaria, base de una nueva identidad social.</a:t>
            </a:r>
          </a:p>
        </p:txBody>
      </p:sp>
    </p:spTree>
    <p:extLst>
      <p:ext uri="{BB962C8B-B14F-4D97-AF65-F5344CB8AC3E}">
        <p14:creationId xmlns:p14="http://schemas.microsoft.com/office/powerpoint/2010/main" val="244832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9129</TotalTime>
  <Words>2236</Words>
  <Application>Microsoft Office PowerPoint</Application>
  <PresentationFormat>Presentación en pantalla (4:3)</PresentationFormat>
  <Paragraphs>257</Paragraphs>
  <Slides>32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32</vt:i4>
      </vt:variant>
    </vt:vector>
  </HeadingPairs>
  <TitlesOfParts>
    <vt:vector size="37" baseType="lpstr">
      <vt:lpstr>Arial</vt:lpstr>
      <vt:lpstr>Arial Narrow</vt:lpstr>
      <vt:lpstr>Calibri</vt:lpstr>
      <vt:lpstr>Wingdings</vt:lpstr>
      <vt:lpstr>Tema de Office</vt:lpstr>
      <vt:lpstr>Presentación de PowerPoint</vt:lpstr>
      <vt:lpstr>Presentación de PowerPoint</vt:lpstr>
      <vt:lpstr>Los nuevos retos de las Universidades</vt:lpstr>
      <vt:lpstr>TENDENCIAS GLOBALES DE LA EDUCACIÓN SUPERIOR</vt:lpstr>
      <vt:lpstr>Presentación de PowerPoint</vt:lpstr>
      <vt:lpstr>Presentación de PowerPoint</vt:lpstr>
      <vt:lpstr>LA RESPONSABILIDAD SOCIAL DE LA EDUCACIÓN SUPERIOR (UNESCO, 2009)</vt:lpstr>
      <vt:lpstr>RESPONSABILIDAD SOCIAL DE LA EDUCACIÓN SUPERIOR</vt:lpstr>
      <vt:lpstr>Campus responsable</vt:lpstr>
      <vt:lpstr>Presentación de PowerPoint</vt:lpstr>
      <vt:lpstr>Presentación de PowerPoint</vt:lpstr>
      <vt:lpstr>Presentación de PowerPoint</vt:lpstr>
      <vt:lpstr>Autonomía Constitucional</vt:lpstr>
      <vt:lpstr>Autonomía Constitucional</vt:lpstr>
      <vt:lpstr>Jurisprudencias de la Suprema Corte</vt:lpstr>
      <vt:lpstr>Presentación de PowerPoint</vt:lpstr>
      <vt:lpstr>RETOS DE LA INFORMACIÓN </vt:lpstr>
      <vt:lpstr>INFORMACIÓN ANUIES</vt:lpstr>
      <vt:lpstr>Presentación de PowerPoint</vt:lpstr>
      <vt:lpstr>Transparencia</vt:lpstr>
      <vt:lpstr>Presentación de PowerPoint</vt:lpstr>
      <vt:lpstr>Rendición de cuentas</vt:lpstr>
      <vt:lpstr>Presentación de PowerPoint</vt:lpstr>
      <vt:lpstr>Presentación de PowerPoint</vt:lpstr>
      <vt:lpstr>Rendición de cuentas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José Aguirre V.</dc:creator>
  <cp:lastModifiedBy>admin</cp:lastModifiedBy>
  <cp:revision>327</cp:revision>
  <cp:lastPrinted>2014-09-25T15:42:30Z</cp:lastPrinted>
  <dcterms:created xsi:type="dcterms:W3CDTF">2014-09-23T15:41:43Z</dcterms:created>
  <dcterms:modified xsi:type="dcterms:W3CDTF">2017-11-17T22:42:57Z</dcterms:modified>
</cp:coreProperties>
</file>