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369" r:id="rId3"/>
    <p:sldId id="370" r:id="rId4"/>
    <p:sldId id="371" r:id="rId5"/>
    <p:sldId id="372" r:id="rId6"/>
    <p:sldId id="373" r:id="rId7"/>
    <p:sldId id="375" r:id="rId8"/>
    <p:sldId id="376" r:id="rId9"/>
    <p:sldId id="377" r:id="rId10"/>
    <p:sldId id="378" r:id="rId11"/>
    <p:sldId id="379" r:id="rId12"/>
    <p:sldId id="380" r:id="rId1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inerva Castro Luque" initials="OMC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FA4C06"/>
    <a:srgbClr val="FF9900"/>
    <a:srgbClr val="E55809"/>
    <a:srgbClr val="00CC00"/>
    <a:srgbClr val="008A3E"/>
    <a:srgbClr val="FF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548" autoAdjust="0"/>
  </p:normalViewPr>
  <p:slideViewPr>
    <p:cSldViewPr>
      <p:cViewPr varScale="1">
        <p:scale>
          <a:sx n="85" d="100"/>
          <a:sy n="85" d="100"/>
        </p:scale>
        <p:origin x="138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F708AB-25C2-4B47-9C04-94B0FA21B785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C2F65-FDC1-40E1-AFEF-6AD80ACB7E0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24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0631-E381-4E57-AF13-B1D1C53ECB11}" type="datetimeFigureOut">
              <a:rPr lang="es-MX" smtClean="0"/>
              <a:pPr/>
              <a:t>18/11/2017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3EE2-3266-4C51-83F9-1BCAEA43AF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parencia@uabc.edu.m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mailto:Minera.castro@uabc.edu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21600" y="162254"/>
            <a:ext cx="532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i="1" dirty="0" smtClean="0">
                <a:latin typeface="Baskerville Old Face" panose="02020602080505020303" pitchFamily="18" charset="0"/>
              </a:rPr>
              <a:t>Universidad Autónoma de Baja California</a:t>
            </a:r>
            <a:endParaRPr lang="es-MX" sz="2400" i="1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2" descr="Resultado de imagen para escudo uabc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1"/>
          <a:stretch/>
        </p:blipFill>
        <p:spPr bwMode="auto">
          <a:xfrm>
            <a:off x="4355976" y="794158"/>
            <a:ext cx="1058351" cy="12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2253" y="2844225"/>
            <a:ext cx="833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3399"/>
                </a:solidFill>
                <a:latin typeface="AR JULIAN" panose="02000000000000000000" pitchFamily="2" charset="0"/>
              </a:rPr>
              <a:t>Transparencia y </a:t>
            </a:r>
            <a:r>
              <a:rPr lang="es-MX" sz="2800" b="1" dirty="0" smtClean="0">
                <a:solidFill>
                  <a:srgbClr val="003399"/>
                </a:solidFill>
                <a:latin typeface="AR JULIAN" panose="02000000000000000000" pitchFamily="2" charset="0"/>
              </a:rPr>
              <a:t>Acceso</a:t>
            </a:r>
            <a:r>
              <a:rPr lang="es-MX" sz="3200" b="1" dirty="0" smtClean="0">
                <a:solidFill>
                  <a:srgbClr val="003399"/>
                </a:solidFill>
                <a:latin typeface="AR JULIAN" panose="02000000000000000000" pitchFamily="2" charset="0"/>
              </a:rPr>
              <a:t> a la Información</a:t>
            </a:r>
            <a:endParaRPr lang="es-MX" sz="3200" b="1" dirty="0">
              <a:solidFill>
                <a:srgbClr val="003399"/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mejora contín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10385" cy="29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62490" y="1590244"/>
            <a:ext cx="50338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Fortalecimiento de 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Retroalimentación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Trabajo en conjunto con el Órgano Garante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Incorporar las TI en la mejora de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/>
              <a:t>Acciones transversales 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791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9936" b="5608"/>
          <a:stretch/>
        </p:blipFill>
        <p:spPr>
          <a:xfrm>
            <a:off x="1475656" y="908720"/>
            <a:ext cx="7272808" cy="12241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6200000">
            <a:off x="557136" y="4129631"/>
            <a:ext cx="1837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Oferta educativa.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1888" t="52800" r="56299" b="26200"/>
          <a:stretch/>
        </p:blipFill>
        <p:spPr>
          <a:xfrm>
            <a:off x="2083079" y="2802130"/>
            <a:ext cx="1512168" cy="1512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3700" t="52800" r="44488" b="26200"/>
          <a:stretch/>
        </p:blipFill>
        <p:spPr>
          <a:xfrm>
            <a:off x="2083079" y="4503163"/>
            <a:ext cx="1584176" cy="15841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08358" y="3234178"/>
            <a:ext cx="464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Transparencia y Acceso a la Información Pública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467455" y="2654171"/>
            <a:ext cx="117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MATERIAS</a:t>
            </a:r>
            <a:endParaRPr lang="es-MX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70285" y="5295251"/>
            <a:ext cx="31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Protección de Datos Personales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03417" y="1268760"/>
            <a:ext cx="65744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Secretaría de Transparencia y Acceso a la Información Pública</a:t>
            </a:r>
          </a:p>
          <a:p>
            <a:endParaRPr lang="es-MX" sz="2000" dirty="0"/>
          </a:p>
          <a:p>
            <a:pPr algn="ctr"/>
            <a:r>
              <a:rPr lang="es-MX" sz="2000" dirty="0" smtClean="0">
                <a:hlinkClick r:id="rId3"/>
              </a:rPr>
              <a:t>transparencia@uabc.edu.mx</a:t>
            </a:r>
            <a:endParaRPr lang="es-MX" sz="2000" dirty="0" smtClean="0"/>
          </a:p>
          <a:p>
            <a:pPr algn="ctr"/>
            <a:endParaRPr lang="es-MX" sz="2000" dirty="0"/>
          </a:p>
          <a:p>
            <a:pPr algn="ctr"/>
            <a:r>
              <a:rPr lang="es-MX" sz="2000" dirty="0" smtClean="0">
                <a:hlinkClick r:id="rId4"/>
              </a:rPr>
              <a:t>minerva.castro@uabc.edu.mx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7" name="Picture 2" descr="Resultado de imagen para icono GRACIA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96" y="4005064"/>
            <a:ext cx="4662147" cy="20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15816" y="908720"/>
            <a:ext cx="34898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 smtClean="0"/>
              <a:t>Antecedentes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 smtClean="0"/>
              <a:t>Desafíos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 smtClean="0"/>
          </a:p>
          <a:p>
            <a:endParaRPr lang="es-MX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 smtClean="0"/>
              <a:t>Buenas prácticas</a:t>
            </a:r>
            <a:endParaRPr lang="es-MX" sz="3200" b="1" dirty="0"/>
          </a:p>
        </p:txBody>
      </p:sp>
      <p:pic>
        <p:nvPicPr>
          <p:cNvPr id="10242" name="Picture 2" descr="Resultado de imagen para anteced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562"/>
            <a:ext cx="1242906" cy="12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obstáculos anima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5565"/>
          <a:stretch/>
        </p:blipFill>
        <p:spPr bwMode="auto">
          <a:xfrm>
            <a:off x="6258813" y="2264636"/>
            <a:ext cx="2558871" cy="15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revis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29" y="4336976"/>
            <a:ext cx="1756035" cy="18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UNIVERSID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9" y="1838295"/>
            <a:ext cx="1936966" cy="19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563888" y="368541"/>
            <a:ext cx="275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 JULIAN" panose="02000000000000000000" pitchFamily="2" charset="0"/>
              </a:rPr>
              <a:t>ANTECEDENTES</a:t>
            </a:r>
            <a:endParaRPr lang="es-MX" sz="2800" dirty="0">
              <a:latin typeface="AR JULIAN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26575" y="1377291"/>
            <a:ext cx="44919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Ley del 2002, LFTAIP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Leyes de transparencia estatales.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Ley del 2015, LGTAIP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-Leyes de transparencia estatales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Resultado de imagen para UNIVERS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1534953" cy="15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39752" y="5169454"/>
            <a:ext cx="236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Rubros generales</a:t>
            </a:r>
          </a:p>
          <a:p>
            <a:r>
              <a:rPr lang="es-MX" dirty="0" smtClean="0"/>
              <a:t>Rubros específicos IESP</a:t>
            </a:r>
            <a:endParaRPr lang="es-MX" dirty="0"/>
          </a:p>
        </p:txBody>
      </p:sp>
      <p:sp>
        <p:nvSpPr>
          <p:cNvPr id="7" name="Flecha curvada hacia la derecha 6"/>
          <p:cNvSpPr/>
          <p:nvPr/>
        </p:nvSpPr>
        <p:spPr>
          <a:xfrm>
            <a:off x="1631052" y="3708032"/>
            <a:ext cx="564683" cy="18812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07904" y="188640"/>
            <a:ext cx="1561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latin typeface="AR JULIAN" panose="02000000000000000000" pitchFamily="2" charset="0"/>
              </a:rPr>
              <a:t>retos</a:t>
            </a:r>
            <a:endParaRPr lang="es-MX" sz="4400" dirty="0">
              <a:latin typeface="AR JULIAN" panose="02000000000000000000" pitchFamily="2" charset="0"/>
            </a:endParaRPr>
          </a:p>
        </p:txBody>
      </p:sp>
      <p:pic>
        <p:nvPicPr>
          <p:cNvPr id="8194" name="Picture 2" descr="Resultado de imagen para perdido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73" y="188640"/>
            <a:ext cx="2876427" cy="28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60233" y="2492896"/>
            <a:ext cx="75869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Voluntad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UT- Personal especializado.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Romper resistencia/cambio de paradigma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1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419872" y="368541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 JULIAN" panose="02000000000000000000" pitchFamily="2" charset="0"/>
              </a:rPr>
              <a:t>Buenas prácticas </a:t>
            </a:r>
            <a:endParaRPr lang="es-MX" sz="2800" dirty="0">
              <a:latin typeface="AR JULIAN" panose="020000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9439" y="1340768"/>
            <a:ext cx="68684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rgbClr val="0070C0"/>
                </a:solidFill>
              </a:rPr>
              <a:t>Estructura de UT</a:t>
            </a:r>
            <a:endParaRPr lang="es-MX" sz="2800" dirty="0" smtClean="0"/>
          </a:p>
          <a:p>
            <a:endParaRPr lang="es-MX" dirty="0" smtClean="0"/>
          </a:p>
          <a:p>
            <a:r>
              <a:rPr lang="es-MX" dirty="0" smtClean="0"/>
              <a:t>Administración Rectoral 2015-19, se crea la Secretaría de Transparencia</a:t>
            </a:r>
          </a:p>
          <a:p>
            <a:r>
              <a:rPr lang="es-MX" dirty="0" smtClean="0"/>
              <a:t>y Acceso a la Información Pública. 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3938" t="43299" r="23918" b="12068"/>
          <a:stretch/>
        </p:blipFill>
        <p:spPr>
          <a:xfrm>
            <a:off x="1979712" y="3143992"/>
            <a:ext cx="6168445" cy="2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123728" y="737083"/>
            <a:ext cx="472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rgbClr val="0070C0"/>
                </a:solidFill>
              </a:rPr>
              <a:t>Política Pública/Institucional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688573" y="4725144"/>
            <a:ext cx="7024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gency FB" panose="020B0503020202020204" pitchFamily="34" charset="0"/>
              </a:rPr>
              <a:t> 12. Gestión con transparencia y rendición de cuentas</a:t>
            </a:r>
          </a:p>
          <a:p>
            <a:endParaRPr lang="es-MX" b="1" dirty="0">
              <a:latin typeface="Agency FB" panose="020B0503020202020204" pitchFamily="34" charset="0"/>
            </a:endParaRPr>
          </a:p>
          <a:p>
            <a:r>
              <a:rPr lang="es-MX" dirty="0">
                <a:latin typeface="Agency FB" panose="020B0503020202020204" pitchFamily="34" charset="0"/>
              </a:rPr>
              <a:t>      12.17 Fomentar la cultura de la legalidad y fortalecer los esquemas para la transparencia y</a:t>
            </a:r>
          </a:p>
          <a:p>
            <a:r>
              <a:rPr lang="es-MX" dirty="0">
                <a:latin typeface="Agency FB" panose="020B0503020202020204" pitchFamily="34" charset="0"/>
              </a:rPr>
              <a:t>             la rendición oportuna de cuentas y la gestión documental.  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8691" t="14937" r="29389" b="10865"/>
          <a:stretch/>
        </p:blipFill>
        <p:spPr>
          <a:xfrm>
            <a:off x="5220072" y="1772816"/>
            <a:ext cx="2804417" cy="27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465095" y="1424623"/>
            <a:ext cx="6709914" cy="4339650"/>
            <a:chOff x="1979712" y="1700808"/>
            <a:chExt cx="6709914" cy="4339650"/>
          </a:xfrm>
        </p:grpSpPr>
        <p:sp>
          <p:nvSpPr>
            <p:cNvPr id="11" name="CuadroTexto 10"/>
            <p:cNvSpPr txBox="1"/>
            <p:nvPr/>
          </p:nvSpPr>
          <p:spPr>
            <a:xfrm>
              <a:off x="1979712" y="1700808"/>
              <a:ext cx="6709914" cy="433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2400" dirty="0" smtClean="0"/>
            </a:p>
            <a:p>
              <a:r>
                <a:rPr lang="es-MX" dirty="0" smtClean="0"/>
                <a:t>	Rector</a:t>
              </a:r>
            </a:p>
            <a:p>
              <a:endParaRPr lang="es-MX" dirty="0" smtClean="0"/>
            </a:p>
            <a:p>
              <a:r>
                <a:rPr lang="es-MX" dirty="0" smtClean="0"/>
                <a:t>	Comité de Trasparencia:</a:t>
              </a:r>
            </a:p>
            <a:p>
              <a:r>
                <a:rPr lang="es-MX" dirty="0" smtClean="0"/>
                <a:t>		- Definición de áreas proveedoras de información;</a:t>
              </a:r>
            </a:p>
            <a:p>
              <a:r>
                <a:rPr lang="es-MX" dirty="0"/>
                <a:t>	</a:t>
              </a:r>
              <a:r>
                <a:rPr lang="es-MX" dirty="0" smtClean="0"/>
                <a:t>	- Lineamientos internos.</a:t>
              </a:r>
            </a:p>
            <a:p>
              <a:endParaRPr lang="es-MX" dirty="0" smtClean="0"/>
            </a:p>
            <a:p>
              <a:r>
                <a:rPr lang="es-MX" dirty="0"/>
                <a:t>	</a:t>
              </a:r>
              <a:r>
                <a:rPr lang="es-MX" dirty="0" smtClean="0"/>
                <a:t>Áreas proveedoras de información.</a:t>
              </a:r>
            </a:p>
            <a:p>
              <a:endParaRPr lang="es-MX" dirty="0" smtClean="0"/>
            </a:p>
            <a:p>
              <a:endParaRPr lang="es-MX" dirty="0"/>
            </a:p>
            <a:p>
              <a:r>
                <a:rPr lang="es-MX" dirty="0" smtClean="0"/>
                <a:t>	Área de Transparencia (STAIP/UABC).</a:t>
              </a:r>
            </a:p>
            <a:p>
              <a:endParaRPr lang="es-MX" sz="2400" dirty="0" smtClean="0"/>
            </a:p>
          </p:txBody>
        </p:sp>
        <p:graphicFrame>
          <p:nvGraphicFramePr>
            <p:cNvPr id="13" name="Obje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762993"/>
                </p:ext>
              </p:extLst>
            </p:nvPr>
          </p:nvGraphicFramePr>
          <p:xfrm>
            <a:off x="2429866" y="2780928"/>
            <a:ext cx="453038" cy="420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Imagen de mapa de bits" r:id="rId4" imgW="4476600" imgH="4152960" progId="Paint.Picture">
                    <p:embed/>
                  </p:oleObj>
                </mc:Choice>
                <mc:Fallback>
                  <p:oleObj name="Imagen de mapa de bits" r:id="rId4" imgW="4476600" imgH="41529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29866" y="2780928"/>
                          <a:ext cx="453038" cy="420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768" y="3386477"/>
              <a:ext cx="380219" cy="34825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3768" y="4386318"/>
              <a:ext cx="463497" cy="41247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2338" y="5216178"/>
              <a:ext cx="425599" cy="408454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2042628" y="686469"/>
            <a:ext cx="6156176" cy="1476309"/>
            <a:chOff x="2195736" y="1196752"/>
            <a:chExt cx="6156176" cy="1476309"/>
          </a:xfrm>
        </p:grpSpPr>
        <p:pic>
          <p:nvPicPr>
            <p:cNvPr id="18" name="Picture 2" descr="Resultado de imagen para equip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196752"/>
              <a:ext cx="3131840" cy="147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/>
            <p:cNvSpPr txBox="1"/>
            <p:nvPr/>
          </p:nvSpPr>
          <p:spPr>
            <a:xfrm>
              <a:off x="2195736" y="1645099"/>
              <a:ext cx="17768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b="1" dirty="0">
                  <a:solidFill>
                    <a:srgbClr val="0070C0"/>
                  </a:solidFill>
                </a:rPr>
                <a:t>Actores</a:t>
              </a:r>
              <a:endParaRPr lang="es-MX" sz="2800" dirty="0"/>
            </a:p>
            <a:p>
              <a:endParaRPr lang="es-MX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25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49662" y="762244"/>
            <a:ext cx="237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rgbClr val="0070C0"/>
                </a:solidFill>
              </a:rPr>
              <a:t>Capacitación</a:t>
            </a:r>
            <a:endParaRPr lang="es-MX" sz="2800" dirty="0"/>
          </a:p>
        </p:txBody>
      </p:sp>
      <p:pic>
        <p:nvPicPr>
          <p:cNvPr id="7" name="Picture 2" descr="Resultado de imagen para capacitar ANIMAD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9" y="529856"/>
            <a:ext cx="1877837" cy="14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557837" y="2315138"/>
            <a:ext cx="5608029" cy="1477583"/>
            <a:chOff x="1557837" y="2529540"/>
            <a:chExt cx="5608029" cy="1477583"/>
          </a:xfrm>
        </p:grpSpPr>
        <p:sp>
          <p:nvSpPr>
            <p:cNvPr id="10" name="CuadroTexto 9"/>
            <p:cNvSpPr txBox="1"/>
            <p:nvPr/>
          </p:nvSpPr>
          <p:spPr>
            <a:xfrm>
              <a:off x="1915646" y="2529795"/>
              <a:ext cx="525022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Personal del área de transparencia:</a:t>
              </a:r>
            </a:p>
            <a:p>
              <a:endParaRPr lang="es-MX" b="1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MX" dirty="0" smtClean="0"/>
                <a:t>Conocimiento de lineamientos y formatos (teórico)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MX" dirty="0" smtClean="0"/>
                <a:t>Manejo de la PNT (práctico)</a:t>
              </a:r>
              <a:endParaRPr lang="es-MX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/>
            </a:p>
          </p:txBody>
        </p:sp>
        <p:pic>
          <p:nvPicPr>
            <p:cNvPr id="11" name="Picture 4" descr="Resultado de imagen para flechas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837" y="2529540"/>
              <a:ext cx="383651" cy="25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1576435" y="4102654"/>
            <a:ext cx="5608030" cy="1200584"/>
            <a:chOff x="1557836" y="2529540"/>
            <a:chExt cx="5608030" cy="1200584"/>
          </a:xfrm>
        </p:grpSpPr>
        <p:sp>
          <p:nvSpPr>
            <p:cNvPr id="14" name="CuadroTexto 13"/>
            <p:cNvSpPr txBox="1"/>
            <p:nvPr/>
          </p:nvSpPr>
          <p:spPr>
            <a:xfrm>
              <a:off x="1915646" y="2529795"/>
              <a:ext cx="52502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Personal de áreas proveedoras de la información:</a:t>
              </a:r>
            </a:p>
            <a:p>
              <a:endParaRPr lang="es-MX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MX" dirty="0" smtClean="0"/>
                <a:t>Conocimiento de lineamientos y formatos (teórico)</a:t>
              </a:r>
            </a:p>
            <a:p>
              <a:r>
                <a:rPr lang="es-MX" dirty="0" smtClean="0"/>
                <a:t>                             </a:t>
              </a:r>
              <a:endParaRPr lang="es-MX" dirty="0"/>
            </a:p>
          </p:txBody>
        </p:sp>
        <p:pic>
          <p:nvPicPr>
            <p:cNvPr id="15" name="Picture 4" descr="Resultado de imagen para flechas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7836" y="2529540"/>
              <a:ext cx="460099" cy="25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/>
          <p:cNvGrpSpPr/>
          <p:nvPr/>
        </p:nvGrpSpPr>
        <p:grpSpPr>
          <a:xfrm>
            <a:off x="3635896" y="5366090"/>
            <a:ext cx="3340767" cy="1137477"/>
            <a:chOff x="3635896" y="5366090"/>
            <a:chExt cx="3340767" cy="1137477"/>
          </a:xfrm>
        </p:grpSpPr>
        <p:pic>
          <p:nvPicPr>
            <p:cNvPr id="17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32"/>
            <a:stretch/>
          </p:blipFill>
          <p:spPr bwMode="auto">
            <a:xfrm>
              <a:off x="6156176" y="5366090"/>
              <a:ext cx="820487" cy="75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/>
            <p:cNvSpPr txBox="1"/>
            <p:nvPr/>
          </p:nvSpPr>
          <p:spPr>
            <a:xfrm>
              <a:off x="3635896" y="5580237"/>
              <a:ext cx="2617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TABLA DE APLICABILIDAD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/>
            </a:p>
            <a:p>
              <a:endParaRPr lang="es-MX" dirty="0"/>
            </a:p>
          </p:txBody>
        </p:sp>
      </p:grpSp>
      <p:pic>
        <p:nvPicPr>
          <p:cNvPr id="19" name="Picture 8" descr="Resultado de imagen para CALENDARIO ANIMAD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5" y="720913"/>
            <a:ext cx="605881" cy="6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0128" y="0"/>
            <a:ext cx="432048" cy="6858000"/>
            <a:chOff x="-10128" y="0"/>
            <a:chExt cx="432048" cy="6858000"/>
          </a:xfrm>
        </p:grpSpPr>
        <p:sp>
          <p:nvSpPr>
            <p:cNvPr id="9" name="Rectángulo 8"/>
            <p:cNvSpPr/>
            <p:nvPr/>
          </p:nvSpPr>
          <p:spPr>
            <a:xfrm>
              <a:off x="277904" y="0"/>
              <a:ext cx="14401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10128" y="0"/>
              <a:ext cx="288032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Resultado de imagen para logo ua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3792" r="710" b="17249"/>
          <a:stretch/>
        </p:blipFill>
        <p:spPr bwMode="auto">
          <a:xfrm>
            <a:off x="349912" y="0"/>
            <a:ext cx="1425157" cy="7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75069" y="229336"/>
            <a:ext cx="443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rgbClr val="0070C0"/>
                </a:solidFill>
              </a:rPr>
              <a:t>Alimentación de la PNT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900" t="6601" r="6688" b="27600"/>
          <a:stretch/>
        </p:blipFill>
        <p:spPr>
          <a:xfrm>
            <a:off x="907334" y="2492896"/>
            <a:ext cx="4248472" cy="19698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262" t="12463" r="21251" b="25937"/>
          <a:stretch/>
        </p:blipFill>
        <p:spPr>
          <a:xfrm>
            <a:off x="4875516" y="1178781"/>
            <a:ext cx="3942437" cy="237626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089591" y="3961413"/>
            <a:ext cx="4898014" cy="2437885"/>
            <a:chOff x="4089591" y="3961413"/>
            <a:chExt cx="4898014" cy="243788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/>
            <a:srcRect l="22438" t="15000" r="36828" b="43768"/>
            <a:stretch/>
          </p:blipFill>
          <p:spPr>
            <a:xfrm>
              <a:off x="4705866" y="3961413"/>
              <a:ext cx="4281739" cy="2437885"/>
            </a:xfrm>
            <a:prstGeom prst="rect">
              <a:avLst/>
            </a:prstGeom>
          </p:spPr>
        </p:pic>
        <p:pic>
          <p:nvPicPr>
            <p:cNvPr id="13" name="Picture 4" descr="Resultado de imagen para palomit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591" y="4899770"/>
              <a:ext cx="1066215" cy="106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6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15110</TotalTime>
  <Words>206</Words>
  <Application>Microsoft Office PowerPoint</Application>
  <PresentationFormat>Presentación en pantalla (4:3)</PresentationFormat>
  <Paragraphs>82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Agency FB</vt:lpstr>
      <vt:lpstr>AR JULIAN</vt:lpstr>
      <vt:lpstr>Arial</vt:lpstr>
      <vt:lpstr>Baskerville Old Face</vt:lpstr>
      <vt:lpstr>Calibri</vt:lpstr>
      <vt:lpstr>Wingdings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Marbin</cp:lastModifiedBy>
  <cp:revision>433</cp:revision>
  <cp:lastPrinted>2016-02-16T19:52:00Z</cp:lastPrinted>
  <dcterms:created xsi:type="dcterms:W3CDTF">2014-11-21T22:32:16Z</dcterms:created>
  <dcterms:modified xsi:type="dcterms:W3CDTF">2017-11-18T15:46:51Z</dcterms:modified>
</cp:coreProperties>
</file>